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handoutMasterIdLst>
    <p:handoutMasterId r:id="rId5"/>
  </p:handoutMasterIdLst>
  <p:sldIdLst>
    <p:sldId id="258" r:id="rId2"/>
    <p:sldId id="259" r:id="rId3"/>
  </p:sldIdLst>
  <p:sldSz cx="6858000" cy="9906000" type="A4"/>
  <p:notesSz cx="6646863" cy="9777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CC66"/>
    <a:srgbClr val="FFCC00"/>
    <a:srgbClr val="FF9966"/>
    <a:srgbClr val="FF9933"/>
    <a:srgbClr val="FF3300"/>
    <a:srgbClr val="FF0000"/>
    <a:srgbClr val="FEA23C"/>
    <a:srgbClr val="FEE9AC"/>
    <a:srgbClr val="FEF2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217" autoAdjust="0"/>
    <p:restoredTop sz="94660"/>
  </p:normalViewPr>
  <p:slideViewPr>
    <p:cSldViewPr snapToGrid="0">
      <p:cViewPr varScale="1">
        <p:scale>
          <a:sx n="68" d="100"/>
          <a:sy n="68" d="100"/>
        </p:scale>
        <p:origin x="2798" y="62"/>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765213" y="1"/>
            <a:ext cx="2880101" cy="490354"/>
          </a:xfrm>
          <a:prstGeom prst="rect">
            <a:avLst/>
          </a:prstGeom>
        </p:spPr>
        <p:txBody>
          <a:bodyPr vert="horz" lIns="89675" tIns="44838" rIns="89675" bIns="44838" rtlCol="0"/>
          <a:lstStyle>
            <a:lvl1pPr algn="r">
              <a:defRPr sz="1200"/>
            </a:lvl1pPr>
          </a:lstStyle>
          <a:p>
            <a:fld id="{C087F4D5-EC4E-4E04-98F9-606AF3B474FC}" type="datetimeFigureOut">
              <a:rPr kumimoji="1" lang="ja-JP" altLang="en-US" smtClean="0"/>
              <a:t>2026/2/20</a:t>
            </a:fld>
            <a:endParaRPr kumimoji="1" lang="ja-JP" altLang="en-US"/>
          </a:p>
        </p:txBody>
      </p:sp>
      <p:sp>
        <p:nvSpPr>
          <p:cNvPr id="4" name="フッター プレースホルダー 3"/>
          <p:cNvSpPr>
            <a:spLocks noGrp="1"/>
          </p:cNvSpPr>
          <p:nvPr>
            <p:ph type="ftr" sz="quarter" idx="2"/>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765213" y="9287059"/>
            <a:ext cx="2880101" cy="490354"/>
          </a:xfrm>
          <a:prstGeom prst="rect">
            <a:avLst/>
          </a:prstGeom>
        </p:spPr>
        <p:txBody>
          <a:bodyPr vert="horz" lIns="89675" tIns="44838" rIns="89675" bIns="44838" rtlCol="0" anchor="b"/>
          <a:lstStyle>
            <a:lvl1pPr algn="r">
              <a:defRPr sz="1200"/>
            </a:lvl1pPr>
          </a:lstStyle>
          <a:p>
            <a:fld id="{0B804F21-114B-4A64-8FB4-22351F3BB56F}" type="slidenum">
              <a:rPr kumimoji="1" lang="ja-JP" altLang="en-US" smtClean="0"/>
              <a:t>‹#›</a:t>
            </a:fld>
            <a:endParaRPr kumimoji="1" lang="ja-JP" altLang="en-US"/>
          </a:p>
        </p:txBody>
      </p:sp>
    </p:spTree>
    <p:extLst>
      <p:ext uri="{BB962C8B-B14F-4D97-AF65-F5344CB8AC3E}">
        <p14:creationId xmlns:p14="http://schemas.microsoft.com/office/powerpoint/2010/main" val="1965975495"/>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880101" cy="490354"/>
          </a:xfrm>
          <a:prstGeom prst="rect">
            <a:avLst/>
          </a:prstGeom>
        </p:spPr>
        <p:txBody>
          <a:bodyPr vert="horz" lIns="89675" tIns="44838" rIns="89675" bIns="448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213" y="1"/>
            <a:ext cx="2880101" cy="490354"/>
          </a:xfrm>
          <a:prstGeom prst="rect">
            <a:avLst/>
          </a:prstGeom>
        </p:spPr>
        <p:txBody>
          <a:bodyPr vert="horz" lIns="89675" tIns="44838" rIns="89675" bIns="44838" rtlCol="0"/>
          <a:lstStyle>
            <a:lvl1pPr algn="r">
              <a:defRPr sz="1200"/>
            </a:lvl1pPr>
          </a:lstStyle>
          <a:p>
            <a:fld id="{F56BCE38-6A35-4E37-9923-08BDAD68BD44}" type="datetimeFigureOut">
              <a:rPr kumimoji="1" lang="ja-JP" altLang="en-US" smtClean="0"/>
              <a:t>2026/2/20</a:t>
            </a:fld>
            <a:endParaRPr kumimoji="1" lang="ja-JP" altLang="en-US"/>
          </a:p>
        </p:txBody>
      </p:sp>
      <p:sp>
        <p:nvSpPr>
          <p:cNvPr id="4" name="スライド イメージ プレースホルダー 3"/>
          <p:cNvSpPr>
            <a:spLocks noGrp="1" noRot="1" noChangeAspect="1"/>
          </p:cNvSpPr>
          <p:nvPr>
            <p:ph type="sldImg" idx="2"/>
          </p:nvPr>
        </p:nvSpPr>
        <p:spPr>
          <a:xfrm>
            <a:off x="2181225" y="1222375"/>
            <a:ext cx="2284413" cy="3300413"/>
          </a:xfrm>
          <a:prstGeom prst="rect">
            <a:avLst/>
          </a:prstGeom>
          <a:noFill/>
          <a:ln w="12700">
            <a:solidFill>
              <a:prstClr val="black"/>
            </a:solidFill>
          </a:ln>
        </p:spPr>
        <p:txBody>
          <a:bodyPr vert="horz" lIns="89675" tIns="44838" rIns="89675" bIns="44838" rtlCol="0" anchor="ctr"/>
          <a:lstStyle/>
          <a:p>
            <a:endParaRPr lang="ja-JP" altLang="en-US"/>
          </a:p>
        </p:txBody>
      </p:sp>
      <p:sp>
        <p:nvSpPr>
          <p:cNvPr id="5" name="ノート プレースホルダー 4"/>
          <p:cNvSpPr>
            <a:spLocks noGrp="1"/>
          </p:cNvSpPr>
          <p:nvPr>
            <p:ph type="body" sz="quarter" idx="3"/>
          </p:nvPr>
        </p:nvSpPr>
        <p:spPr>
          <a:xfrm>
            <a:off x="664997" y="4705215"/>
            <a:ext cx="5316870" cy="3849436"/>
          </a:xfrm>
          <a:prstGeom prst="rect">
            <a:avLst/>
          </a:prstGeom>
        </p:spPr>
        <p:txBody>
          <a:bodyPr vert="horz" lIns="89675" tIns="44838" rIns="89675" bIns="448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287059"/>
            <a:ext cx="2880101" cy="490354"/>
          </a:xfrm>
          <a:prstGeom prst="rect">
            <a:avLst/>
          </a:prstGeom>
        </p:spPr>
        <p:txBody>
          <a:bodyPr vert="horz" lIns="89675" tIns="44838" rIns="89675" bIns="448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213" y="9287059"/>
            <a:ext cx="2880101" cy="490354"/>
          </a:xfrm>
          <a:prstGeom prst="rect">
            <a:avLst/>
          </a:prstGeom>
        </p:spPr>
        <p:txBody>
          <a:bodyPr vert="horz" lIns="89675" tIns="44838" rIns="89675" bIns="44838" rtlCol="0" anchor="b"/>
          <a:lstStyle>
            <a:lvl1pPr algn="r">
              <a:defRPr sz="1200"/>
            </a:lvl1pPr>
          </a:lstStyle>
          <a:p>
            <a:fld id="{AF5865C1-A66E-4E9B-BD49-0CBE31BF92F3}" type="slidenum">
              <a:rPr kumimoji="1" lang="ja-JP" altLang="en-US" smtClean="0"/>
              <a:t>‹#›</a:t>
            </a:fld>
            <a:endParaRPr kumimoji="1" lang="ja-JP" altLang="en-US"/>
          </a:p>
        </p:txBody>
      </p:sp>
    </p:spTree>
    <p:extLst>
      <p:ext uri="{BB962C8B-B14F-4D97-AF65-F5344CB8AC3E}">
        <p14:creationId xmlns:p14="http://schemas.microsoft.com/office/powerpoint/2010/main" val="1495806310"/>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8382A3B-5939-47E1-8AD2-DF51414BA4E4}"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968629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2E3AF4-E72F-449F-8933-F8FF8EDEE19B}"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217326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1385B5-EB7D-4279-BB7A-312C5A546356}"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184233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0B9FDAF-ADB3-4A6D-81E4-42AD5B977913}"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3847758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95CAE62-CBAF-47E7-A955-255476255DBB}" type="datetime1">
              <a:rPr kumimoji="1" lang="ja-JP" altLang="en-US" smtClean="0"/>
              <a:t>2026/2/20</a:t>
            </a:fld>
            <a:endParaRPr kumimoji="1" lang="ja-JP" altLang="en-US"/>
          </a:p>
        </p:txBody>
      </p:sp>
      <p:sp>
        <p:nvSpPr>
          <p:cNvPr id="5" name="Footer Placeholder 4"/>
          <p:cNvSpPr>
            <a:spLocks noGrp="1"/>
          </p:cNvSpPr>
          <p:nvPr>
            <p:ph type="ftr" sz="quarter" idx="11"/>
          </p:nvPr>
        </p:nvSpPr>
        <p:spPr/>
        <p:txBody>
          <a:bodyPr/>
          <a:lstStyle/>
          <a:p>
            <a:r>
              <a:rPr kumimoji="1" lang="en-US" altLang="ja-JP"/>
              <a:t>1</a:t>
            </a:r>
            <a:endParaRPr kumimoji="1" lang="ja-JP" altLang="en-US"/>
          </a:p>
        </p:txBody>
      </p:sp>
      <p:sp>
        <p:nvSpPr>
          <p:cNvPr id="6" name="Slide Number Placeholder 5"/>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903220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E8EEED-3D11-4D4A-8D36-2257DD2B8EE2}" type="datetime1">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1197948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14B8838-1CF7-456A-880C-436C77A40B85}" type="datetime1">
              <a:rPr kumimoji="1" lang="ja-JP" altLang="en-US" smtClean="0"/>
              <a:t>2026/2/20</a:t>
            </a:fld>
            <a:endParaRPr kumimoji="1" lang="ja-JP" altLang="en-US"/>
          </a:p>
        </p:txBody>
      </p:sp>
      <p:sp>
        <p:nvSpPr>
          <p:cNvPr id="8" name="Footer Placeholder 7"/>
          <p:cNvSpPr>
            <a:spLocks noGrp="1"/>
          </p:cNvSpPr>
          <p:nvPr>
            <p:ph type="ftr" sz="quarter" idx="11"/>
          </p:nvPr>
        </p:nvSpPr>
        <p:spPr/>
        <p:txBody>
          <a:bodyPr/>
          <a:lstStyle/>
          <a:p>
            <a:r>
              <a:rPr kumimoji="1" lang="en-US" altLang="ja-JP"/>
              <a:t>1</a:t>
            </a:r>
            <a:endParaRPr kumimoji="1" lang="ja-JP" altLang="en-US"/>
          </a:p>
        </p:txBody>
      </p:sp>
      <p:sp>
        <p:nvSpPr>
          <p:cNvPr id="9" name="Slide Number Placeholder 8"/>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220936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ED70B9-0F58-4D09-B706-06C033E10020}" type="datetime1">
              <a:rPr kumimoji="1" lang="ja-JP" altLang="en-US" smtClean="0"/>
              <a:t>2026/2/20</a:t>
            </a:fld>
            <a:endParaRPr kumimoji="1" lang="ja-JP" altLang="en-US"/>
          </a:p>
        </p:txBody>
      </p:sp>
      <p:sp>
        <p:nvSpPr>
          <p:cNvPr id="4" name="Footer Placeholder 3"/>
          <p:cNvSpPr>
            <a:spLocks noGrp="1"/>
          </p:cNvSpPr>
          <p:nvPr>
            <p:ph type="ftr" sz="quarter" idx="11"/>
          </p:nvPr>
        </p:nvSpPr>
        <p:spPr/>
        <p:txBody>
          <a:bodyPr/>
          <a:lstStyle/>
          <a:p>
            <a:r>
              <a:rPr kumimoji="1" lang="en-US" altLang="ja-JP"/>
              <a:t>1</a:t>
            </a:r>
            <a:endParaRPr kumimoji="1" lang="ja-JP" altLang="en-US"/>
          </a:p>
        </p:txBody>
      </p:sp>
      <p:sp>
        <p:nvSpPr>
          <p:cNvPr id="5" name="Slide Number Placeholder 4"/>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403867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DC6196-9E65-4DEA-9AF1-9BCBFE8D7E0E}" type="datetime1">
              <a:rPr kumimoji="1" lang="ja-JP" altLang="en-US" smtClean="0"/>
              <a:t>2026/2/20</a:t>
            </a:fld>
            <a:endParaRPr kumimoji="1" lang="ja-JP" altLang="en-US"/>
          </a:p>
        </p:txBody>
      </p:sp>
      <p:sp>
        <p:nvSpPr>
          <p:cNvPr id="3" name="Footer Placeholder 2"/>
          <p:cNvSpPr>
            <a:spLocks noGrp="1"/>
          </p:cNvSpPr>
          <p:nvPr>
            <p:ph type="ftr" sz="quarter" idx="11"/>
          </p:nvPr>
        </p:nvSpPr>
        <p:spPr/>
        <p:txBody>
          <a:bodyPr/>
          <a:lstStyle/>
          <a:p>
            <a:r>
              <a:rPr kumimoji="1" lang="en-US" altLang="ja-JP"/>
              <a:t>1</a:t>
            </a:r>
            <a:endParaRPr kumimoji="1" lang="ja-JP" altLang="en-US"/>
          </a:p>
        </p:txBody>
      </p:sp>
      <p:sp>
        <p:nvSpPr>
          <p:cNvPr id="4" name="Slide Number Placeholder 3"/>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85628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41B9B73-773E-4500-B78F-8201E2139FF5}" type="datetime1">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1221819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3BD580D-EACB-4C52-89CF-04317D4706F3}" type="datetime1">
              <a:rPr kumimoji="1" lang="ja-JP" altLang="en-US" smtClean="0"/>
              <a:t>2026/2/20</a:t>
            </a:fld>
            <a:endParaRPr kumimoji="1" lang="ja-JP" altLang="en-US"/>
          </a:p>
        </p:txBody>
      </p:sp>
      <p:sp>
        <p:nvSpPr>
          <p:cNvPr id="6" name="Footer Placeholder 5"/>
          <p:cNvSpPr>
            <a:spLocks noGrp="1"/>
          </p:cNvSpPr>
          <p:nvPr>
            <p:ph type="ftr" sz="quarter" idx="11"/>
          </p:nvPr>
        </p:nvSpPr>
        <p:spPr/>
        <p:txBody>
          <a:bodyPr/>
          <a:lstStyle/>
          <a:p>
            <a:r>
              <a:rPr kumimoji="1" lang="en-US" altLang="ja-JP"/>
              <a:t>1</a:t>
            </a:r>
            <a:endParaRPr kumimoji="1" lang="ja-JP" altLang="en-US"/>
          </a:p>
        </p:txBody>
      </p:sp>
      <p:sp>
        <p:nvSpPr>
          <p:cNvPr id="7" name="Slide Number Placeholder 6"/>
          <p:cNvSpPr>
            <a:spLocks noGrp="1"/>
          </p:cNvSpPr>
          <p:nvPr>
            <p:ph type="sldNum" sz="quarter" idx="12"/>
          </p:nvPr>
        </p:nvSpPr>
        <p:spPr/>
        <p:txBody>
          <a:body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2377706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68D0358-57FA-48E4-936F-4392FE76FEF5}" type="datetime1">
              <a:rPr kumimoji="1" lang="ja-JP" altLang="en-US" smtClean="0"/>
              <a:t>2026/2/20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kumimoji="1" lang="en-US" altLang="ja-JP"/>
              <a:t>1</a:t>
            </a:r>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F3C7875-BDE1-4BBE-826F-B80414941E2A}" type="slidenum">
              <a:rPr kumimoji="1" lang="ja-JP" altLang="en-US" smtClean="0"/>
              <a:t>‹#›</a:t>
            </a:fld>
            <a:endParaRPr kumimoji="1" lang="ja-JP" altLang="en-US"/>
          </a:p>
        </p:txBody>
      </p:sp>
    </p:spTree>
    <p:extLst>
      <p:ext uri="{BB962C8B-B14F-4D97-AF65-F5344CB8AC3E}">
        <p14:creationId xmlns:p14="http://schemas.microsoft.com/office/powerpoint/2010/main" val="11501122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fine-osaka.jp/trainfo-2.htm" TargetMode="External"/><Relationship Id="rId2" Type="http://schemas.openxmlformats.org/officeDocument/2006/relationships/hyperlink" Target="https://www.pref.osaka.lg.jp/o090070/chiikiseikatsu/shogai-chiki/sabikankensyu.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0297" y="426405"/>
            <a:ext cx="6201617" cy="335534"/>
          </a:xfrm>
          <a:prstGeom prst="roundRect">
            <a:avLst/>
          </a:prstGeom>
          <a:solidFill>
            <a:srgbClr val="FFCC66"/>
          </a:solidFill>
          <a:ln>
            <a:solidFill>
              <a:srgbClr val="FF6600"/>
            </a:solidFill>
          </a:ln>
        </p:spPr>
        <p:txBody>
          <a:bodyPr>
            <a:noAutofit/>
          </a:bodyPr>
          <a:lstStyle/>
          <a:p>
            <a:pPr algn="ctr">
              <a:lnSpc>
                <a:spcPct val="100000"/>
              </a:lnSpc>
              <a:spcBef>
                <a:spcPts val="0"/>
              </a:spcBef>
            </a:pPr>
            <a:r>
              <a:rPr lang="ja-JP" altLang="en-US" sz="1600" b="1" dirty="0">
                <a:latin typeface="ＭＳ Ｐゴシック" panose="020B0600070205080204" pitchFamily="50" charset="-128"/>
                <a:ea typeface="ＭＳ Ｐゴシック" panose="020B0600070205080204" pitchFamily="50" charset="-128"/>
              </a:rPr>
              <a:t>サービス管理責任者等更新研修のご案内</a:t>
            </a:r>
            <a:endParaRPr kumimoji="1" lang="ja-JP" altLang="en-US" sz="1600" b="1" u="sng" dirty="0">
              <a:latin typeface="ＭＳ Ｐゴシック" panose="020B0600070205080204" pitchFamily="50" charset="-128"/>
              <a:ea typeface="ＭＳ Ｐゴシック" panose="020B0600070205080204" pitchFamily="50" charset="-128"/>
            </a:endParaRPr>
          </a:p>
        </p:txBody>
      </p:sp>
      <p:sp>
        <p:nvSpPr>
          <p:cNvPr id="6" name="テキスト ボックス 5"/>
          <p:cNvSpPr txBox="1"/>
          <p:nvPr/>
        </p:nvSpPr>
        <p:spPr>
          <a:xfrm>
            <a:off x="320298" y="848832"/>
            <a:ext cx="6201617" cy="500586"/>
          </a:xfrm>
          <a:prstGeom prst="rect">
            <a:avLst/>
          </a:prstGeom>
          <a:noFill/>
          <a:ln w="19050">
            <a:solidFill>
              <a:srgbClr val="FF6600"/>
            </a:solidFill>
          </a:ln>
        </p:spPr>
        <p:txBody>
          <a:bodyPr wrap="square" rtlCol="0">
            <a:spAutoFit/>
          </a:bodyPr>
          <a:lstStyle/>
          <a:p>
            <a:pPr>
              <a:lnSpc>
                <a:spcPts val="1700"/>
              </a:lnSpc>
            </a:pPr>
            <a:r>
              <a:rPr kumimoji="1" lang="ja-JP" altLang="en-US" sz="1050" dirty="0">
                <a:latin typeface="Meiryo UI" panose="020B0604030504040204" pitchFamily="50" charset="-128"/>
                <a:ea typeface="Meiryo UI" panose="020B0604030504040204" pitchFamily="50" charset="-128"/>
              </a:rPr>
              <a:t>　サービス管理責任者・児童発達支援管理責任者研修は、令和元年度より研修制度が見直され、現任者を対象とした「更新研修」が創設されました。</a:t>
            </a:r>
            <a:endParaRPr kumimoji="1" lang="en-US" altLang="ja-JP" sz="105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320299" y="7986465"/>
            <a:ext cx="6201617" cy="1401474"/>
          </a:xfrm>
          <a:prstGeom prst="rect">
            <a:avLst/>
          </a:prstGeom>
          <a:noFill/>
        </p:spPr>
        <p:txBody>
          <a:bodyPr wrap="square" rtlCol="0">
            <a:spAutoFit/>
          </a:bodyPr>
          <a:lstStyle/>
          <a:p>
            <a:pPr>
              <a:lnSpc>
                <a:spcPts val="1600"/>
              </a:lnSpc>
            </a:pPr>
            <a:r>
              <a:rPr kumimoji="1" lang="ja-JP" altLang="en-US" sz="1050" dirty="0">
                <a:latin typeface="Meiryo UI" panose="020B0604030504040204" pitchFamily="50" charset="-128"/>
                <a:ea typeface="Meiryo UI" panose="020B0604030504040204" pitchFamily="50" charset="-128"/>
              </a:rPr>
              <a:t>① 当該年度に受講しなければサービス管理責任者等の要件を欠いてしまう方</a:t>
            </a:r>
          </a:p>
          <a:p>
            <a:pPr>
              <a:lnSpc>
                <a:spcPts val="1600"/>
              </a:lnSpc>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令和３年度に更新研修１回目を修了した方、または、令和３年度に実践研修を修了した方</a:t>
            </a:r>
            <a:endParaRPr kumimoji="1" lang="en-US" altLang="ja-JP" sz="1050" dirty="0">
              <a:latin typeface="Meiryo UI" panose="020B0604030504040204" pitchFamily="50" charset="-128"/>
              <a:ea typeface="Meiryo UI" panose="020B0604030504040204" pitchFamily="50" charset="-128"/>
            </a:endParaRPr>
          </a:p>
          <a:p>
            <a:pPr>
              <a:lnSpc>
                <a:spcPts val="800"/>
              </a:lnSpc>
            </a:pPr>
            <a:endParaRPr kumimoji="1" lang="ja-JP" altLang="en-US" sz="60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② サービス管理責任者等実践研修または更新研修を修了した年度の翌年度を初年度として以降の５年度ごとの</a:t>
            </a: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　　末日までの残っている期間が少ない方</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あと１年⇒あと２年</a:t>
            </a:r>
            <a:r>
              <a:rPr kumimoji="1" lang="en-US" altLang="ja-JP" sz="1050" dirty="0">
                <a:latin typeface="Meiryo UI" panose="020B0604030504040204" pitchFamily="50" charset="-128"/>
                <a:ea typeface="Meiryo UI" panose="020B0604030504040204" pitchFamily="50" charset="-128"/>
              </a:rPr>
              <a:t>)</a:t>
            </a:r>
          </a:p>
          <a:p>
            <a:pPr>
              <a:lnSpc>
                <a:spcPts val="1600"/>
              </a:lnSpc>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あと </a:t>
            </a:r>
            <a:r>
              <a:rPr kumimoji="1" lang="en-US" altLang="ja-JP" sz="1050" dirty="0">
                <a:latin typeface="Meiryo UI" panose="020B0604030504040204" pitchFamily="50" charset="-128"/>
                <a:ea typeface="Meiryo UI" panose="020B0604030504040204" pitchFamily="50" charset="-128"/>
              </a:rPr>
              <a:t>1 </a:t>
            </a:r>
            <a:r>
              <a:rPr kumimoji="1" lang="ja-JP" altLang="en-US" sz="1050" dirty="0">
                <a:latin typeface="Meiryo UI" panose="020B0604030504040204" pitchFamily="50" charset="-128"/>
                <a:ea typeface="Meiryo UI" panose="020B0604030504040204" pitchFamily="50" charset="-128"/>
              </a:rPr>
              <a:t>年：令和４年度に更新研修１回目を修了した方または実践研修を修了した方</a:t>
            </a:r>
          </a:p>
          <a:p>
            <a:pPr>
              <a:lnSpc>
                <a:spcPts val="1600"/>
              </a:lnSpc>
            </a:pPr>
            <a:r>
              <a:rPr kumimoji="1" lang="ja-JP" altLang="en-US" sz="1050" dirty="0">
                <a:latin typeface="Meiryo UI" panose="020B0604030504040204" pitchFamily="50" charset="-128"/>
                <a:ea typeface="Meiryo UI" panose="020B0604030504040204" pitchFamily="50" charset="-128"/>
              </a:rPr>
              <a:t>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あと </a:t>
            </a:r>
            <a:r>
              <a:rPr kumimoji="1" lang="en-US" altLang="ja-JP" sz="1050" dirty="0">
                <a:latin typeface="Meiryo UI" panose="020B0604030504040204" pitchFamily="50" charset="-128"/>
                <a:ea typeface="Meiryo UI" panose="020B0604030504040204" pitchFamily="50" charset="-128"/>
              </a:rPr>
              <a:t>2 </a:t>
            </a:r>
            <a:r>
              <a:rPr kumimoji="1" lang="ja-JP" altLang="en-US" sz="1050" dirty="0">
                <a:latin typeface="Meiryo UI" panose="020B0604030504040204" pitchFamily="50" charset="-128"/>
                <a:ea typeface="Meiryo UI" panose="020B0604030504040204" pitchFamily="50" charset="-128"/>
              </a:rPr>
              <a:t>年：令和５年度に更新研修１回目を修了した方または実践研修を修了した方</a:t>
            </a:r>
            <a:endParaRPr kumimoji="1" lang="en-US" altLang="ja-JP" sz="105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328191" y="1714480"/>
            <a:ext cx="6201617" cy="5734711"/>
          </a:xfrm>
          <a:prstGeom prst="rect">
            <a:avLst/>
          </a:prstGeom>
          <a:noFill/>
        </p:spPr>
        <p:txBody>
          <a:bodyPr wrap="square" rtlCol="0">
            <a:spAutoFit/>
          </a:bodyPr>
          <a:lstStyle/>
          <a:p>
            <a:pPr>
              <a:lnSpc>
                <a:spcPts val="1600"/>
              </a:lnSpc>
            </a:pP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年度とは</a:t>
            </a:r>
            <a:r>
              <a:rPr kumimoji="1" lang="en-US" altLang="ja-JP" sz="1050" b="1" dirty="0">
                <a:latin typeface="Meiryo UI" panose="020B0604030504040204" pitchFamily="50" charset="-128"/>
                <a:ea typeface="Meiryo UI" panose="020B0604030504040204" pitchFamily="50" charset="-128"/>
              </a:rPr>
              <a:t>4</a:t>
            </a:r>
            <a:r>
              <a:rPr kumimoji="1" lang="ja-JP" altLang="en-US" sz="1050" b="1" dirty="0">
                <a:latin typeface="Meiryo UI" panose="020B0604030504040204" pitchFamily="50" charset="-128"/>
                <a:ea typeface="Meiryo UI" panose="020B0604030504040204" pitchFamily="50" charset="-128"/>
              </a:rPr>
              <a:t>月</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日から翌年</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月</a:t>
            </a:r>
            <a:r>
              <a:rPr kumimoji="1" lang="en-US" altLang="ja-JP" sz="1050" b="1" dirty="0">
                <a:latin typeface="Meiryo UI" panose="020B0604030504040204" pitchFamily="50" charset="-128"/>
                <a:ea typeface="Meiryo UI" panose="020B0604030504040204" pitchFamily="50" charset="-128"/>
              </a:rPr>
              <a:t>31</a:t>
            </a:r>
            <a:r>
              <a:rPr kumimoji="1" lang="ja-JP" altLang="en-US" sz="1050" b="1" dirty="0">
                <a:latin typeface="Meiryo UI" panose="020B0604030504040204" pitchFamily="50" charset="-128"/>
                <a:ea typeface="Meiryo UI" panose="020B0604030504040204" pitchFamily="50" charset="-128"/>
              </a:rPr>
              <a:t>日までの</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年間です。</a:t>
            </a:r>
            <a:endParaRPr kumimoji="1" lang="en-US" altLang="ja-JP" sz="1050" b="1" dirty="0">
              <a:latin typeface="Meiryo UI" panose="020B0604030504040204" pitchFamily="50" charset="-128"/>
              <a:ea typeface="Meiryo UI" panose="020B0604030504040204" pitchFamily="50" charset="-128"/>
            </a:endParaRPr>
          </a:p>
          <a:p>
            <a:pPr>
              <a:lnSpc>
                <a:spcPts val="1600"/>
              </a:lnSpc>
            </a:pP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下記（１）～（３）のいずれかに該当する方が研修対象者となります。</a:t>
            </a: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（１）更新研修</a:t>
            </a:r>
            <a:r>
              <a:rPr kumimoji="1" lang="ja-JP" altLang="en-US" sz="1050" u="sng" dirty="0">
                <a:latin typeface="Meiryo UI" panose="020B0604030504040204" pitchFamily="50" charset="-128"/>
                <a:ea typeface="Meiryo UI" panose="020B0604030504040204" pitchFamily="50" charset="-128"/>
              </a:rPr>
              <a:t>３回目</a:t>
            </a:r>
            <a:r>
              <a:rPr kumimoji="1" lang="ja-JP" altLang="en-US" sz="1050" dirty="0">
                <a:latin typeface="Meiryo UI" panose="020B0604030504040204" pitchFamily="50" charset="-128"/>
                <a:ea typeface="Meiryo UI" panose="020B0604030504040204" pitchFamily="50" charset="-128"/>
              </a:rPr>
              <a:t>受講の方</a:t>
            </a: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（令和元年度に更新研修１回目を修了し、令和２年度から令和６年度に更新研修２回目を修了した方、　　</a:t>
            </a:r>
            <a:endParaRPr kumimoji="1" lang="en-US" altLang="ja-JP" sz="900" dirty="0">
              <a:latin typeface="Meiryo UI" panose="020B0604030504040204" pitchFamily="50" charset="-128"/>
              <a:ea typeface="Meiryo UI" panose="020B0604030504040204" pitchFamily="50" charset="-128"/>
            </a:endParaRPr>
          </a:p>
          <a:p>
            <a:pPr>
              <a:lnSpc>
                <a:spcPts val="1600"/>
              </a:lnSpc>
            </a:pPr>
            <a:r>
              <a:rPr kumimoji="1" lang="ja-JP" altLang="en-US" sz="900" dirty="0">
                <a:latin typeface="Meiryo UI" panose="020B0604030504040204" pitchFamily="50" charset="-128"/>
                <a:ea typeface="Meiryo UI" panose="020B0604030504040204" pitchFamily="50" charset="-128"/>
              </a:rPr>
              <a:t>　　　     または、令和２年度に更新研修１回目を修了し、令和３年度から令和７年度に更新研修２回目を修了した</a:t>
            </a:r>
            <a:r>
              <a:rPr kumimoji="1" lang="ja-JP" altLang="en-US" sz="1000" dirty="0">
                <a:latin typeface="Meiryo UI" panose="020B0604030504040204" pitchFamily="50" charset="-128"/>
                <a:ea typeface="Meiryo UI" panose="020B0604030504040204" pitchFamily="50" charset="-128"/>
              </a:rPr>
              <a:t>方）</a:t>
            </a:r>
            <a:endParaRPr kumimoji="1" lang="en-US" altLang="ja-JP" sz="100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（２）更新研修</a:t>
            </a:r>
            <a:r>
              <a:rPr kumimoji="1" lang="ja-JP" altLang="en-US" sz="1050" u="sng" dirty="0">
                <a:latin typeface="Meiryo UI" panose="020B0604030504040204" pitchFamily="50" charset="-128"/>
                <a:ea typeface="Meiryo UI" panose="020B0604030504040204" pitchFamily="50" charset="-128"/>
              </a:rPr>
              <a:t>２回目</a:t>
            </a:r>
            <a:r>
              <a:rPr kumimoji="1" lang="ja-JP" altLang="en-US" sz="1050" dirty="0">
                <a:latin typeface="Meiryo UI" panose="020B0604030504040204" pitchFamily="50" charset="-128"/>
                <a:ea typeface="Meiryo UI" panose="020B0604030504040204" pitchFamily="50" charset="-128"/>
              </a:rPr>
              <a:t>受講の方</a:t>
            </a:r>
            <a:r>
              <a:rPr kumimoji="1" lang="ja-JP" altLang="en-US" sz="900" dirty="0">
                <a:latin typeface="Meiryo UI" panose="020B0604030504040204" pitchFamily="50" charset="-128"/>
                <a:ea typeface="Meiryo UI" panose="020B0604030504040204" pitchFamily="50" charset="-128"/>
              </a:rPr>
              <a:t>（令和３年度から令和５年度に更新研修１回目を修了した方）</a:t>
            </a:r>
            <a:endParaRPr kumimoji="1" lang="en-US" altLang="ja-JP" sz="90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（３）令和３年度以降に</a:t>
            </a:r>
            <a:r>
              <a:rPr kumimoji="1" lang="ja-JP" altLang="en-US" sz="1050" u="sng" dirty="0">
                <a:latin typeface="Meiryo UI" panose="020B0604030504040204" pitchFamily="50" charset="-128"/>
                <a:ea typeface="Meiryo UI" panose="020B0604030504040204" pitchFamily="50" charset="-128"/>
              </a:rPr>
              <a:t>実践研修</a:t>
            </a:r>
            <a:r>
              <a:rPr kumimoji="1" lang="ja-JP" altLang="en-US" sz="1050" dirty="0">
                <a:latin typeface="Meiryo UI" panose="020B0604030504040204" pitchFamily="50" charset="-128"/>
                <a:ea typeface="Meiryo UI" panose="020B0604030504040204" pitchFamily="50" charset="-128"/>
              </a:rPr>
              <a:t>を修了した方</a:t>
            </a:r>
            <a:endParaRPr kumimoji="1" lang="en-US" altLang="ja-JP" sz="1050" dirty="0">
              <a:latin typeface="Meiryo UI" panose="020B0604030504040204" pitchFamily="50" charset="-128"/>
              <a:ea typeface="Meiryo UI" panose="020B0604030504040204" pitchFamily="50" charset="-128"/>
            </a:endParaRPr>
          </a:p>
          <a:p>
            <a:pPr>
              <a:lnSpc>
                <a:spcPts val="1600"/>
              </a:lnSpc>
            </a:pP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○更新研修の受講要件は、以下①もしくは②のいずれかとなります。</a:t>
            </a: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　①現にサービス管理責任者、児童発達支援管理責任者、管理者、相談支援専門員として従事している</a:t>
            </a: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　②更新研修受講開始日前５年間に２年以上のサービス管理責任者、児童発達支援管理責任者、管理者、</a:t>
            </a:r>
            <a:endParaRPr kumimoji="1" lang="en-US" altLang="ja-JP" sz="1050" dirty="0">
              <a:latin typeface="Meiryo UI" panose="020B0604030504040204" pitchFamily="50" charset="-128"/>
              <a:ea typeface="Meiryo UI" panose="020B0604030504040204" pitchFamily="50" charset="-128"/>
            </a:endParaRPr>
          </a:p>
          <a:p>
            <a:pPr>
              <a:lnSpc>
                <a:spcPts val="1600"/>
              </a:lnSpc>
            </a:pPr>
            <a:r>
              <a:rPr kumimoji="1" lang="ja-JP" altLang="en-US" sz="1050" dirty="0">
                <a:latin typeface="Meiryo UI" panose="020B0604030504040204" pitchFamily="50" charset="-128"/>
                <a:ea typeface="Meiryo UI" panose="020B0604030504040204" pitchFamily="50" charset="-128"/>
              </a:rPr>
              <a:t>　　 相談支援専門員としての実務経験がある</a:t>
            </a:r>
            <a:endParaRPr kumimoji="1" lang="en-US" altLang="ja-JP" sz="1050" dirty="0">
              <a:latin typeface="Meiryo UI" panose="020B0604030504040204" pitchFamily="50" charset="-128"/>
              <a:ea typeface="Meiryo UI" panose="020B0604030504040204" pitchFamily="50" charset="-128"/>
            </a:endParaRPr>
          </a:p>
          <a:p>
            <a:pPr>
              <a:lnSpc>
                <a:spcPts val="1600"/>
              </a:lnSpc>
            </a:pPr>
            <a:endParaRPr kumimoji="1" lang="en-US" altLang="ja-JP" sz="1050" dirty="0">
              <a:latin typeface="Meiryo UI" panose="020B0604030504040204" pitchFamily="50" charset="-128"/>
              <a:ea typeface="Meiryo UI" panose="020B0604030504040204" pitchFamily="50" charset="-128"/>
            </a:endParaRPr>
          </a:p>
          <a:p>
            <a:pPr>
              <a:lnSpc>
                <a:spcPts val="1700"/>
              </a:lnSpc>
            </a:pPr>
            <a:r>
              <a:rPr kumimoji="1" lang="ja-JP" altLang="en-US" sz="1050" dirty="0">
                <a:latin typeface="Meiryo UI" panose="020B0604030504040204" pitchFamily="50" charset="-128"/>
                <a:ea typeface="Meiryo UI" panose="020B0604030504040204" pitchFamily="50" charset="-128"/>
              </a:rPr>
              <a:t>○</a:t>
            </a:r>
            <a:r>
              <a:rPr kumimoji="1" lang="ja-JP" altLang="en-US" sz="1050" b="1" u="sng" dirty="0">
                <a:latin typeface="Meiryo UI" panose="020B0604030504040204" pitchFamily="50" charset="-128"/>
                <a:ea typeface="Meiryo UI" panose="020B0604030504040204" pitchFamily="50" charset="-128"/>
              </a:rPr>
              <a:t>令和３年度に更新研修１回目を修了した方、または、令和３年度に実践研修を修了した方は</a:t>
            </a:r>
            <a:r>
              <a:rPr kumimoji="1" lang="ja-JP" altLang="en-US" sz="1100" b="1" u="sng" dirty="0">
                <a:latin typeface="Meiryo UI" panose="020B0604030504040204" pitchFamily="50" charset="-128"/>
                <a:ea typeface="Meiryo UI" panose="020B0604030504040204" pitchFamily="50" charset="-128"/>
              </a:rPr>
              <a:t>令和８年度　末までに更新研修を修了しなければ、</a:t>
            </a:r>
            <a:r>
              <a:rPr kumimoji="1" lang="ja-JP" altLang="en-US" sz="1050" b="1" u="sng" dirty="0">
                <a:latin typeface="Meiryo UI" panose="020B0604030504040204" pitchFamily="50" charset="-128"/>
                <a:ea typeface="Meiryo UI" panose="020B0604030504040204" pitchFamily="50" charset="-128"/>
              </a:rPr>
              <a:t>サービス管理責任者等として引き続き従事することができません。</a:t>
            </a:r>
            <a:endParaRPr kumimoji="1" lang="en-US" altLang="ja-JP" sz="1050" b="1" u="sng" dirty="0">
              <a:latin typeface="Meiryo UI" panose="020B0604030504040204" pitchFamily="50" charset="-128"/>
              <a:ea typeface="Meiryo UI" panose="020B0604030504040204" pitchFamily="50" charset="-128"/>
            </a:endParaRPr>
          </a:p>
          <a:p>
            <a:pPr>
              <a:lnSpc>
                <a:spcPts val="1700"/>
              </a:lnSpc>
            </a:pPr>
            <a:r>
              <a:rPr kumimoji="1" lang="ja-JP" altLang="en-US" sz="1050" dirty="0">
                <a:latin typeface="Meiryo UI" panose="020B0604030504040204" pitchFamily="50" charset="-128"/>
                <a:ea typeface="Meiryo UI" panose="020B0604030504040204" pitchFamily="50" charset="-128"/>
              </a:rPr>
              <a:t>期限までに修了できなかった場合、再度サービス管理責任者等として従事するためには、改めて実践研修を修了する必要があります（実践研修受講のための実務経験は不要）。各事業所において、更新研修の申込み忘れのないようお気を付けください。</a:t>
            </a:r>
            <a:endParaRPr kumimoji="1" lang="en-US" altLang="ja-JP" sz="1050" dirty="0">
              <a:latin typeface="Meiryo UI" panose="020B0604030504040204" pitchFamily="50" charset="-128"/>
              <a:ea typeface="Meiryo UI" panose="020B0604030504040204" pitchFamily="50" charset="-128"/>
            </a:endParaRPr>
          </a:p>
          <a:p>
            <a:pPr>
              <a:lnSpc>
                <a:spcPts val="1700"/>
              </a:lnSpc>
            </a:pPr>
            <a:endParaRPr kumimoji="1" lang="en-US" altLang="ja-JP" sz="1050" dirty="0">
              <a:latin typeface="Meiryo UI" panose="020B0604030504040204" pitchFamily="50" charset="-128"/>
              <a:ea typeface="Meiryo UI" panose="020B0604030504040204" pitchFamily="50" charset="-128"/>
            </a:endParaRPr>
          </a:p>
          <a:p>
            <a:pPr>
              <a:lnSpc>
                <a:spcPts val="17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平成</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年</a:t>
            </a:r>
            <a:r>
              <a:rPr kumimoji="1" lang="en-US" altLang="ja-JP" sz="1000" dirty="0">
                <a:latin typeface="Meiryo UI" panose="020B0604030504040204" pitchFamily="50" charset="-128"/>
                <a:ea typeface="Meiryo UI" panose="020B0604030504040204" pitchFamily="50" charset="-128"/>
              </a:rPr>
              <a:t>3</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31</a:t>
            </a:r>
            <a:r>
              <a:rPr kumimoji="1" lang="ja-JP" altLang="en-US" sz="1000" dirty="0">
                <a:latin typeface="Meiryo UI" panose="020B0604030504040204" pitchFamily="50" charset="-128"/>
                <a:ea typeface="Meiryo UI" panose="020B0604030504040204" pitchFamily="50" charset="-128"/>
              </a:rPr>
              <a:t>日までにサービス管理責任者等としての従事要件を満たしていた方（旧サービス管理責任者等研修を修了した方）で、下記のいずれかに該当する方はサービス管理責任者等として従事することができません。サービス管理責任者等として従事するためには、「実践研修」の修了が必要となりますのでご注意ください（実践研修受講のための実務経験は不要）。</a:t>
            </a:r>
            <a:endParaRPr kumimoji="1" lang="en-US" altLang="ja-JP" sz="1000" dirty="0">
              <a:latin typeface="Meiryo UI" panose="020B0604030504040204" pitchFamily="50" charset="-128"/>
              <a:ea typeface="Meiryo UI" panose="020B0604030504040204" pitchFamily="50" charset="-128"/>
            </a:endParaRPr>
          </a:p>
          <a:p>
            <a:pPr>
              <a:lnSpc>
                <a:spcPts val="1700"/>
              </a:lnSpc>
            </a:pPr>
            <a:r>
              <a:rPr kumimoji="1" lang="ja-JP" altLang="en-US" sz="1000" dirty="0">
                <a:latin typeface="Meiryo UI" panose="020B0604030504040204" pitchFamily="50" charset="-128"/>
                <a:ea typeface="Meiryo UI" panose="020B0604030504040204" pitchFamily="50" charset="-128"/>
              </a:rPr>
              <a:t>・令和元年度から令和５年度までに更新研修１回目を修了していない方</a:t>
            </a:r>
            <a:endParaRPr kumimoji="1" lang="en-US" altLang="ja-JP" sz="1000" dirty="0">
              <a:latin typeface="Meiryo UI" panose="020B0604030504040204" pitchFamily="50" charset="-128"/>
              <a:ea typeface="Meiryo UI" panose="020B0604030504040204" pitchFamily="50" charset="-128"/>
            </a:endParaRPr>
          </a:p>
          <a:p>
            <a:pPr>
              <a:lnSpc>
                <a:spcPts val="1600"/>
              </a:lnSpc>
            </a:pPr>
            <a:r>
              <a:rPr kumimoji="1" lang="ja-JP" altLang="en-US" sz="1000" dirty="0">
                <a:latin typeface="Meiryo UI" panose="020B0604030504040204" pitchFamily="50" charset="-128"/>
                <a:ea typeface="Meiryo UI" panose="020B0604030504040204" pitchFamily="50" charset="-128"/>
              </a:rPr>
              <a:t>・令和元年度に更新研修１回目を修了後、令和２年度から令和６年度までに更新研修２回目を修了していない方</a:t>
            </a:r>
            <a:endParaRPr kumimoji="1" lang="en-US" altLang="ja-JP" sz="1000" dirty="0">
              <a:latin typeface="Meiryo UI" panose="020B0604030504040204" pitchFamily="50" charset="-128"/>
              <a:ea typeface="Meiryo UI" panose="020B0604030504040204" pitchFamily="50" charset="-128"/>
            </a:endParaRPr>
          </a:p>
          <a:p>
            <a:pPr>
              <a:lnSpc>
                <a:spcPts val="1600"/>
              </a:lnSpc>
            </a:pPr>
            <a:r>
              <a:rPr kumimoji="1" lang="ja-JP" altLang="en-US" sz="1000" dirty="0">
                <a:latin typeface="Meiryo UI" panose="020B0604030504040204" pitchFamily="50" charset="-128"/>
                <a:ea typeface="Meiryo UI" panose="020B0604030504040204" pitchFamily="50" charset="-128"/>
              </a:rPr>
              <a:t>・令和２年度に更新研修１回目を修了後、令和３年度から令和７年度までに更新研修２回目を修了していない方</a:t>
            </a:r>
            <a:endParaRPr kumimoji="1" lang="en-US" altLang="ja-JP" sz="10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320299" y="1409069"/>
            <a:ext cx="4976271" cy="338554"/>
          </a:xfrm>
          <a:prstGeom prst="rect">
            <a:avLst/>
          </a:prstGeom>
          <a:noFill/>
        </p:spPr>
        <p:txBody>
          <a:bodyPr wrap="square" rtlCol="0">
            <a:spAutoFit/>
          </a:bodyPr>
          <a:lstStyle/>
          <a:p>
            <a:r>
              <a:rPr kumimoji="1" lang="ja-JP" altLang="en-US" sz="1600" b="1" dirty="0">
                <a:solidFill>
                  <a:srgbClr val="FF3300"/>
                </a:solidFill>
                <a:effectLst>
                  <a:outerShdw blurRad="50800" dist="38100" dir="2700000" algn="tl" rotWithShape="0">
                    <a:srgbClr val="FEE9AC">
                      <a:alpha val="40000"/>
                    </a:srgbClr>
                  </a:outerShdw>
                </a:effectLst>
                <a:latin typeface="ＭＳ Ｐゴシック" panose="020B0600070205080204" pitchFamily="50" charset="-128"/>
                <a:ea typeface="ＭＳ Ｐゴシック" panose="020B0600070205080204" pitchFamily="50" charset="-128"/>
              </a:rPr>
              <a:t>■令和８年度の受講対象者について</a:t>
            </a:r>
          </a:p>
        </p:txBody>
      </p:sp>
      <p:sp>
        <p:nvSpPr>
          <p:cNvPr id="15" name="テキスト ボックス 14"/>
          <p:cNvSpPr txBox="1"/>
          <p:nvPr/>
        </p:nvSpPr>
        <p:spPr>
          <a:xfrm>
            <a:off x="320299" y="7622977"/>
            <a:ext cx="3891918" cy="338554"/>
          </a:xfrm>
          <a:prstGeom prst="rect">
            <a:avLst/>
          </a:prstGeom>
          <a:noFill/>
        </p:spPr>
        <p:txBody>
          <a:bodyPr wrap="square" rtlCol="0">
            <a:spAutoFit/>
          </a:bodyPr>
          <a:lstStyle/>
          <a:p>
            <a:r>
              <a:rPr kumimoji="1" lang="ja-JP" altLang="en-US" sz="1600" b="1" dirty="0">
                <a:solidFill>
                  <a:srgbClr val="FF3300"/>
                </a:solidFill>
                <a:effectLst>
                  <a:outerShdw blurRad="50800" dist="38100" dir="2700000" algn="tl" rotWithShape="0">
                    <a:srgbClr val="FEE9AC">
                      <a:alpha val="40000"/>
                    </a:srgbClr>
                  </a:outerShdw>
                </a:effectLst>
                <a:latin typeface="ＭＳ Ｐゴシック" panose="020B0600070205080204" pitchFamily="50" charset="-128"/>
                <a:ea typeface="ＭＳ Ｐゴシック" panose="020B0600070205080204" pitchFamily="50" charset="-128"/>
              </a:rPr>
              <a:t>■令和８年度の優先受講対象者について</a:t>
            </a:r>
          </a:p>
        </p:txBody>
      </p:sp>
      <p:sp>
        <p:nvSpPr>
          <p:cNvPr id="134" name="テキスト ボックス 133"/>
          <p:cNvSpPr txBox="1"/>
          <p:nvPr/>
        </p:nvSpPr>
        <p:spPr>
          <a:xfrm>
            <a:off x="4580833" y="134970"/>
            <a:ext cx="2088528" cy="261610"/>
          </a:xfrm>
          <a:prstGeom prst="rect">
            <a:avLst/>
          </a:prstGeom>
          <a:noFill/>
        </p:spPr>
        <p:txBody>
          <a:bodyPr wrap="square" rtlCol="0">
            <a:spAutoFit/>
          </a:bodyPr>
          <a:lstStyle/>
          <a:p>
            <a:r>
              <a:rPr kumimoji="1" lang="ja-JP" altLang="en-US" sz="1050" dirty="0">
                <a:latin typeface="ＭＳ Ｐゴシック" panose="020B0600070205080204" pitchFamily="50" charset="-128"/>
                <a:ea typeface="ＭＳ Ｐゴシック" panose="020B0600070205080204" pitchFamily="50" charset="-128"/>
              </a:rPr>
              <a:t>≪更新研修の案内</a:t>
            </a:r>
            <a:r>
              <a:rPr kumimoji="1" lang="en-US" altLang="ja-JP" sz="1050" dirty="0">
                <a:latin typeface="ＭＳ Ｐゴシック" panose="020B0600070205080204" pitchFamily="50" charset="-128"/>
                <a:ea typeface="ＭＳ Ｐゴシック" panose="020B0600070205080204" pitchFamily="50" charset="-128"/>
              </a:rPr>
              <a:t>(</a:t>
            </a:r>
            <a:r>
              <a:rPr kumimoji="1" lang="ja-JP" altLang="en-US" sz="1050" dirty="0">
                <a:latin typeface="ＭＳ Ｐゴシック" panose="020B0600070205080204" pitchFamily="50" charset="-128"/>
                <a:ea typeface="ＭＳ Ｐゴシック" panose="020B0600070205080204" pitchFamily="50" charset="-128"/>
              </a:rPr>
              <a:t>事業所用</a:t>
            </a:r>
            <a:r>
              <a:rPr kumimoji="1" lang="en-US" altLang="ja-JP" sz="1050" dirty="0">
                <a:latin typeface="ＭＳ Ｐゴシック" panose="020B0600070205080204" pitchFamily="50" charset="-128"/>
                <a:ea typeface="ＭＳ Ｐゴシック" panose="020B0600070205080204" pitchFamily="50" charset="-128"/>
              </a:rPr>
              <a:t>)</a:t>
            </a:r>
            <a:r>
              <a:rPr kumimoji="1" lang="ja-JP" altLang="en-US" sz="1050" dirty="0">
                <a:latin typeface="ＭＳ Ｐゴシック" panose="020B0600070205080204" pitchFamily="50" charset="-128"/>
                <a:ea typeface="ＭＳ Ｐゴシック" panose="020B0600070205080204" pitchFamily="50" charset="-128"/>
              </a:rPr>
              <a:t>≫</a:t>
            </a:r>
          </a:p>
        </p:txBody>
      </p:sp>
      <p:sp>
        <p:nvSpPr>
          <p:cNvPr id="3" name="フッター プレースホルダー 2"/>
          <p:cNvSpPr>
            <a:spLocks noGrp="1"/>
          </p:cNvSpPr>
          <p:nvPr>
            <p:ph type="ftr" sz="quarter" idx="11"/>
          </p:nvPr>
        </p:nvSpPr>
        <p:spPr>
          <a:xfrm>
            <a:off x="2266258" y="9582150"/>
            <a:ext cx="2314575" cy="266350"/>
          </a:xfrm>
        </p:spPr>
        <p:txBody>
          <a:bodyPr/>
          <a:lstStyle/>
          <a:p>
            <a:r>
              <a:rPr kumimoji="1" lang="en-US" altLang="ja-JP" dirty="0"/>
              <a:t>1</a:t>
            </a:r>
            <a:endParaRPr kumimoji="1" lang="ja-JP" altLang="en-US" dirty="0"/>
          </a:p>
        </p:txBody>
      </p:sp>
    </p:spTree>
    <p:extLst>
      <p:ext uri="{BB962C8B-B14F-4D97-AF65-F5344CB8AC3E}">
        <p14:creationId xmlns:p14="http://schemas.microsoft.com/office/powerpoint/2010/main" val="1185155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フッター プレースホルダー 7"/>
          <p:cNvSpPr>
            <a:spLocks noGrp="1"/>
          </p:cNvSpPr>
          <p:nvPr>
            <p:ph type="ftr" sz="quarter" idx="11"/>
          </p:nvPr>
        </p:nvSpPr>
        <p:spPr>
          <a:xfrm>
            <a:off x="2303547" y="9626600"/>
            <a:ext cx="2314575" cy="228250"/>
          </a:xfrm>
        </p:spPr>
        <p:txBody>
          <a:bodyPr/>
          <a:lstStyle/>
          <a:p>
            <a:r>
              <a:rPr kumimoji="1" lang="en-US" altLang="ja-JP" dirty="0"/>
              <a:t>2</a:t>
            </a:r>
          </a:p>
        </p:txBody>
      </p:sp>
      <p:grpSp>
        <p:nvGrpSpPr>
          <p:cNvPr id="3" name="グループ化 2"/>
          <p:cNvGrpSpPr/>
          <p:nvPr/>
        </p:nvGrpSpPr>
        <p:grpSpPr>
          <a:xfrm>
            <a:off x="310760" y="8471472"/>
            <a:ext cx="6236480" cy="797847"/>
            <a:chOff x="314465" y="5302003"/>
            <a:chExt cx="6236480" cy="797847"/>
          </a:xfrm>
        </p:grpSpPr>
        <p:sp>
          <p:nvSpPr>
            <p:cNvPr id="6" name="テキスト ボックス 5"/>
            <p:cNvSpPr txBox="1"/>
            <p:nvPr/>
          </p:nvSpPr>
          <p:spPr>
            <a:xfrm>
              <a:off x="314465" y="5302003"/>
              <a:ext cx="6236480" cy="797847"/>
            </a:xfrm>
            <a:prstGeom prst="rect">
              <a:avLst/>
            </a:prstGeom>
            <a:noFill/>
            <a:ln w="12700">
              <a:solidFill>
                <a:srgbClr val="FF6600"/>
              </a:solidFill>
            </a:ln>
          </p:spPr>
          <p:txBody>
            <a:bodyPr wrap="square" rtlCol="0">
              <a:spAutoFit/>
            </a:bodyPr>
            <a:lstStyle/>
            <a:p>
              <a:pPr>
                <a:lnSpc>
                  <a:spcPts val="1500"/>
                </a:lnSpc>
              </a:pPr>
              <a:r>
                <a:rPr kumimoji="1" lang="ja-JP" altLang="en-US" sz="1050" dirty="0">
                  <a:latin typeface="Meiryo UI" panose="020B0604030504040204" pitchFamily="50" charset="-128"/>
                  <a:ea typeface="Meiryo UI" panose="020B0604030504040204" pitchFamily="50" charset="-128"/>
                </a:rPr>
                <a:t>問合せ先：</a:t>
              </a:r>
              <a:r>
                <a:rPr kumimoji="1" lang="ja-JP" altLang="en-US" sz="1050" dirty="0" err="1">
                  <a:latin typeface="Meiryo UI" panose="020B0604030504040204" pitchFamily="50" charset="-128"/>
                  <a:ea typeface="Meiryo UI" panose="020B0604030504040204" pitchFamily="50" charset="-128"/>
                </a:rPr>
                <a:t>大阪府福祉部障がい</a:t>
              </a:r>
              <a:r>
                <a:rPr kumimoji="1" lang="ja-JP" altLang="en-US" sz="1050" dirty="0">
                  <a:latin typeface="Meiryo UI" panose="020B0604030504040204" pitchFamily="50" charset="-128"/>
                  <a:ea typeface="Meiryo UI" panose="020B0604030504040204" pitchFamily="50" charset="-128"/>
                </a:rPr>
                <a:t>福祉室地域生活支援課（０６－６９４４－６６７１）</a:t>
              </a:r>
              <a:endParaRPr kumimoji="1" lang="en-US" altLang="ja-JP" sz="1050" dirty="0">
                <a:latin typeface="Meiryo UI" panose="020B0604030504040204" pitchFamily="50" charset="-128"/>
                <a:ea typeface="Meiryo UI" panose="020B0604030504040204" pitchFamily="50" charset="-128"/>
              </a:endParaRPr>
            </a:p>
            <a:p>
              <a:pPr>
                <a:lnSpc>
                  <a:spcPts val="1500"/>
                </a:lnSpc>
              </a:pPr>
              <a:r>
                <a:rPr kumimoji="1" lang="ja-JP" altLang="en-US" sz="1050" dirty="0">
                  <a:latin typeface="Meiryo UI" panose="020B0604030504040204" pitchFamily="50" charset="-128"/>
                  <a:ea typeface="Meiryo UI" panose="020B0604030504040204" pitchFamily="50" charset="-128"/>
                </a:rPr>
                <a:t>大阪府ホームページ：</a:t>
              </a:r>
              <a:r>
                <a:rPr kumimoji="1" lang="en-US" altLang="ja-JP" sz="1050" dirty="0">
                  <a:latin typeface="ＭＳ Ｐゴシック" panose="020B0600070205080204" pitchFamily="50" charset="-128"/>
                  <a:ea typeface="ＭＳ Ｐゴシック" panose="020B0600070205080204" pitchFamily="50" charset="-128"/>
                  <a:hlinkClick r:id="rId2"/>
                </a:rPr>
                <a:t>https://www.pref.osaka.lg.jp/o090070/chiikiseikatsu/shogai-chiki/sabikankensyu.html</a:t>
              </a:r>
              <a:endParaRPr kumimoji="1" lang="en-US" altLang="ja-JP" sz="1050" dirty="0">
                <a:latin typeface="ＭＳ Ｐゴシック" panose="020B0600070205080204" pitchFamily="50" charset="-128"/>
                <a:ea typeface="ＭＳ Ｐゴシック" panose="020B0600070205080204" pitchFamily="50" charset="-128"/>
              </a:endParaRPr>
            </a:p>
            <a:p>
              <a:pPr>
                <a:lnSpc>
                  <a:spcPts val="1500"/>
                </a:lnSpc>
              </a:pPr>
              <a:endParaRPr kumimoji="1" lang="en-US" altLang="ja-JP" sz="1050" dirty="0">
                <a:latin typeface="ＭＳ Ｐゴシック" panose="020B0600070205080204" pitchFamily="50" charset="-128"/>
                <a:ea typeface="ＭＳ Ｐゴシック" panose="020B0600070205080204" pitchFamily="50" charset="-128"/>
              </a:endParaRPr>
            </a:p>
            <a:p>
              <a:pPr>
                <a:lnSpc>
                  <a:spcPts val="0"/>
                </a:lnSpc>
              </a:pPr>
              <a:endParaRPr kumimoji="1" lang="en-US" altLang="ja-JP" sz="1050" dirty="0">
                <a:latin typeface="ＭＳ Ｐゴシック" panose="020B0600070205080204" pitchFamily="50" charset="-128"/>
                <a:ea typeface="ＭＳ Ｐゴシック" panose="020B0600070205080204" pitchFamily="50" charset="-128"/>
              </a:endParaRPr>
            </a:p>
            <a:p>
              <a:pPr>
                <a:lnSpc>
                  <a:spcPts val="0"/>
                </a:lnSpc>
              </a:pPr>
              <a:endParaRPr kumimoji="1" lang="en-US" altLang="ja-JP" sz="1050" dirty="0">
                <a:latin typeface="ＭＳ Ｐゴシック" panose="020B0600070205080204" pitchFamily="50" charset="-128"/>
                <a:ea typeface="ＭＳ Ｐゴシック" panose="020B0600070205080204" pitchFamily="50" charset="-128"/>
              </a:endParaRPr>
            </a:p>
            <a:p>
              <a:pPr>
                <a:lnSpc>
                  <a:spcPts val="1000"/>
                </a:lnSpc>
              </a:pPr>
              <a:endParaRPr kumimoji="1" lang="en-US" altLang="ja-JP" sz="1050" dirty="0">
                <a:latin typeface="ＭＳ Ｐゴシック" panose="020B0600070205080204" pitchFamily="50" charset="-128"/>
                <a:ea typeface="ＭＳ Ｐゴシック" panose="020B0600070205080204" pitchFamily="50" charset="-128"/>
              </a:endParaRPr>
            </a:p>
            <a:p>
              <a:pPr>
                <a:lnSpc>
                  <a:spcPts val="0"/>
                </a:lnSpc>
              </a:pPr>
              <a:r>
                <a:rPr kumimoji="1" lang="ja-JP" altLang="en-US" sz="1050" dirty="0">
                  <a:latin typeface="ＭＳ Ｐゴシック" panose="020B0600070205080204" pitchFamily="50" charset="-128"/>
                  <a:ea typeface="ＭＳ Ｐゴシック" panose="020B0600070205080204" pitchFamily="50" charset="-128"/>
                </a:rPr>
                <a:t>　　　　　　　　　　　　　　</a:t>
              </a:r>
              <a:endParaRPr kumimoji="1" lang="en-US" altLang="ja-JP" sz="1050" dirty="0">
                <a:latin typeface="ＭＳ Ｐゴシック" panose="020B0600070205080204" pitchFamily="50" charset="-128"/>
                <a:ea typeface="ＭＳ Ｐゴシック" panose="020B0600070205080204" pitchFamily="50" charset="-128"/>
              </a:endParaRPr>
            </a:p>
          </p:txBody>
        </p:sp>
        <p:sp>
          <p:nvSpPr>
            <p:cNvPr id="2" name="正方形/長方形 1"/>
            <p:cNvSpPr/>
            <p:nvPr/>
          </p:nvSpPr>
          <p:spPr>
            <a:xfrm>
              <a:off x="1632632" y="5794090"/>
              <a:ext cx="2266281" cy="252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大阪府　サービス管理責任者等研修</a:t>
              </a:r>
            </a:p>
          </p:txBody>
        </p:sp>
        <p:sp>
          <p:nvSpPr>
            <p:cNvPr id="76" name="正方形/長方形 75"/>
            <p:cNvSpPr/>
            <p:nvPr/>
          </p:nvSpPr>
          <p:spPr>
            <a:xfrm>
              <a:off x="3934093" y="5794091"/>
              <a:ext cx="522701" cy="2520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bg1"/>
                  </a:solidFill>
                  <a:latin typeface="Meiryo UI" panose="020B0604030504040204" pitchFamily="50" charset="-128"/>
                  <a:ea typeface="Meiryo UI" panose="020B0604030504040204" pitchFamily="50" charset="-128"/>
                </a:rPr>
                <a:t>検索</a:t>
              </a:r>
            </a:p>
          </p:txBody>
        </p:sp>
      </p:grpSp>
      <p:grpSp>
        <p:nvGrpSpPr>
          <p:cNvPr id="7" name="グループ化 6">
            <a:extLst>
              <a:ext uri="{FF2B5EF4-FFF2-40B4-BE49-F238E27FC236}">
                <a16:creationId xmlns:a16="http://schemas.microsoft.com/office/drawing/2014/main" id="{23451C92-E8D4-45B6-9A48-FB6A89438DEE}"/>
              </a:ext>
            </a:extLst>
          </p:cNvPr>
          <p:cNvGrpSpPr/>
          <p:nvPr/>
        </p:nvGrpSpPr>
        <p:grpSpPr>
          <a:xfrm>
            <a:off x="281627" y="2310292"/>
            <a:ext cx="6286339" cy="5792874"/>
            <a:chOff x="343482" y="351163"/>
            <a:chExt cx="6286339" cy="5792874"/>
          </a:xfrm>
        </p:grpSpPr>
        <p:grpSp>
          <p:nvGrpSpPr>
            <p:cNvPr id="5" name="グループ化 4"/>
            <p:cNvGrpSpPr/>
            <p:nvPr/>
          </p:nvGrpSpPr>
          <p:grpSpPr>
            <a:xfrm>
              <a:off x="343482" y="351163"/>
              <a:ext cx="6286339" cy="5792874"/>
              <a:chOff x="374587" y="536883"/>
              <a:chExt cx="6286339" cy="4967482"/>
            </a:xfrm>
          </p:grpSpPr>
          <p:grpSp>
            <p:nvGrpSpPr>
              <p:cNvPr id="4" name="グループ化 3"/>
              <p:cNvGrpSpPr/>
              <p:nvPr/>
            </p:nvGrpSpPr>
            <p:grpSpPr>
              <a:xfrm>
                <a:off x="374587" y="536883"/>
                <a:ext cx="6286339" cy="4967482"/>
                <a:chOff x="338341" y="423654"/>
                <a:chExt cx="6286339" cy="4123633"/>
              </a:xfrm>
            </p:grpSpPr>
            <p:grpSp>
              <p:nvGrpSpPr>
                <p:cNvPr id="9" name="グループ化 8"/>
                <p:cNvGrpSpPr/>
                <p:nvPr/>
              </p:nvGrpSpPr>
              <p:grpSpPr>
                <a:xfrm>
                  <a:off x="402607" y="1184741"/>
                  <a:ext cx="6208960" cy="721535"/>
                  <a:chOff x="1110420" y="3863604"/>
                  <a:chExt cx="7669965" cy="1067031"/>
                </a:xfrm>
              </p:grpSpPr>
              <p:sp>
                <p:nvSpPr>
                  <p:cNvPr id="46" name="角丸四角形 45"/>
                  <p:cNvSpPr/>
                  <p:nvPr/>
                </p:nvSpPr>
                <p:spPr bwMode="auto">
                  <a:xfrm>
                    <a:off x="7870620" y="4301021"/>
                    <a:ext cx="530225" cy="552594"/>
                  </a:xfrm>
                  <a:prstGeom prst="roundRect">
                    <a:avLst/>
                  </a:prstGeom>
                  <a:solidFill>
                    <a:srgbClr val="FEF1E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ja-JP" sz="900" dirty="0">
                        <a:solidFill>
                          <a:schemeClr val="tx1"/>
                        </a:solidFill>
                        <a:latin typeface="Meiryo UI" panose="020B0604030504040204" pitchFamily="50" charset="-128"/>
                        <a:ea typeface="Meiryo UI" panose="020B0604030504040204" pitchFamily="50" charset="-128"/>
                      </a:rPr>
                      <a:t>11</a:t>
                    </a:r>
                    <a:r>
                      <a:rPr lang="ja-JP" altLang="en-US" sz="900" dirty="0">
                        <a:solidFill>
                          <a:schemeClr val="tx1"/>
                        </a:solidFill>
                        <a:latin typeface="Meiryo UI" panose="020B0604030504040204" pitchFamily="50" charset="-128"/>
                        <a:ea typeface="Meiryo UI" panose="020B0604030504040204" pitchFamily="50" charset="-128"/>
                      </a:rPr>
                      <a:t>年目</a:t>
                    </a:r>
                  </a:p>
                </p:txBody>
              </p:sp>
              <p:sp>
                <p:nvSpPr>
                  <p:cNvPr id="47" name="正方形/長方形 46"/>
                  <p:cNvSpPr/>
                  <p:nvPr/>
                </p:nvSpPr>
                <p:spPr bwMode="auto">
                  <a:xfrm>
                    <a:off x="1756803" y="4262048"/>
                    <a:ext cx="3023059" cy="630470"/>
                  </a:xfrm>
                  <a:prstGeom prst="rect">
                    <a:avLst/>
                  </a:prstGeom>
                  <a:noFill/>
                  <a:ln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5000"/>
                      </a:lnSpc>
                      <a:defRPr/>
                    </a:pPr>
                    <a:endParaRPr lang="ja-JP" altLang="en-US" sz="700" dirty="0">
                      <a:solidFill>
                        <a:schemeClr val="tx2"/>
                      </a:solidFill>
                      <a:latin typeface="Meiryo UI" panose="020B0604030504040204" pitchFamily="50" charset="-128"/>
                      <a:ea typeface="Meiryo UI" panose="020B0604030504040204" pitchFamily="50" charset="-128"/>
                    </a:endParaRPr>
                  </a:p>
                </p:txBody>
              </p:sp>
              <p:sp>
                <p:nvSpPr>
                  <p:cNvPr id="48" name="正方形/長方形 47"/>
                  <p:cNvSpPr/>
                  <p:nvPr/>
                </p:nvSpPr>
                <p:spPr bwMode="auto">
                  <a:xfrm>
                    <a:off x="1110420" y="4262048"/>
                    <a:ext cx="603553" cy="6256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700" dirty="0">
                        <a:solidFill>
                          <a:schemeClr val="tx1"/>
                        </a:solidFill>
                        <a:latin typeface="Meiryo UI" panose="020B0604030504040204" pitchFamily="50" charset="-128"/>
                        <a:ea typeface="Meiryo UI" panose="020B0604030504040204" pitchFamily="50" charset="-128"/>
                      </a:rPr>
                      <a:t>更新研修</a:t>
                    </a:r>
                    <a:endParaRPr lang="en-US" altLang="ja-JP" sz="700" dirty="0">
                      <a:solidFill>
                        <a:schemeClr val="tx1"/>
                      </a:solidFill>
                      <a:latin typeface="Meiryo UI" panose="020B0604030504040204" pitchFamily="50" charset="-128"/>
                      <a:ea typeface="Meiryo UI" panose="020B0604030504040204" pitchFamily="50" charset="-128"/>
                    </a:endParaRPr>
                  </a:p>
                  <a:p>
                    <a:pPr algn="ctr">
                      <a:defRPr/>
                    </a:pP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回目修了</a:t>
                    </a:r>
                    <a:endParaRPr lang="ja-JP" altLang="en-US" sz="800" dirty="0">
                      <a:solidFill>
                        <a:schemeClr val="tx1"/>
                      </a:solidFill>
                      <a:latin typeface="Meiryo UI" panose="020B0604030504040204" pitchFamily="50" charset="-128"/>
                      <a:ea typeface="Meiryo UI" panose="020B0604030504040204" pitchFamily="50" charset="-128"/>
                    </a:endParaRPr>
                  </a:p>
                </p:txBody>
              </p:sp>
              <p:sp>
                <p:nvSpPr>
                  <p:cNvPr id="49" name="正方形/長方形 48"/>
                  <p:cNvSpPr/>
                  <p:nvPr/>
                </p:nvSpPr>
                <p:spPr bwMode="auto">
                  <a:xfrm>
                    <a:off x="4217730" y="4299773"/>
                    <a:ext cx="529200" cy="55384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700" dirty="0">
                        <a:solidFill>
                          <a:schemeClr val="tx1"/>
                        </a:solidFill>
                        <a:latin typeface="Meiryo UI" panose="020B0604030504040204" pitchFamily="50" charset="-128"/>
                        <a:ea typeface="Meiryo UI" panose="020B0604030504040204" pitchFamily="50" charset="-128"/>
                      </a:rPr>
                      <a:t>更新研修</a:t>
                    </a:r>
                    <a:endParaRPr lang="en-US" altLang="ja-JP" sz="700" dirty="0">
                      <a:solidFill>
                        <a:schemeClr val="tx1"/>
                      </a:solidFill>
                      <a:latin typeface="Meiryo UI" panose="020B0604030504040204" pitchFamily="50" charset="-128"/>
                      <a:ea typeface="Meiryo UI" panose="020B0604030504040204" pitchFamily="50" charset="-128"/>
                    </a:endParaRPr>
                  </a:p>
                  <a:p>
                    <a:pPr algn="ctr">
                      <a:defRPr/>
                    </a:pPr>
                    <a:r>
                      <a:rPr lang="en-US" altLang="ja-JP" sz="700" dirty="0">
                        <a:solidFill>
                          <a:schemeClr val="tx1"/>
                        </a:solidFill>
                        <a:latin typeface="Meiryo UI" panose="020B0604030504040204" pitchFamily="50" charset="-128"/>
                        <a:ea typeface="Meiryo UI" panose="020B0604030504040204" pitchFamily="50" charset="-128"/>
                      </a:rPr>
                      <a:t>2</a:t>
                    </a:r>
                    <a:r>
                      <a:rPr lang="ja-JP" altLang="en-US" sz="700" dirty="0">
                        <a:solidFill>
                          <a:schemeClr val="tx1"/>
                        </a:solidFill>
                        <a:latin typeface="Meiryo UI" panose="020B0604030504040204" pitchFamily="50" charset="-128"/>
                        <a:ea typeface="Meiryo UI" panose="020B0604030504040204" pitchFamily="50" charset="-128"/>
                      </a:rPr>
                      <a:t>回目修了</a:t>
                    </a:r>
                  </a:p>
                </p:txBody>
              </p:sp>
              <p:sp>
                <p:nvSpPr>
                  <p:cNvPr id="50" name="正方形/長方形 49"/>
                  <p:cNvSpPr/>
                  <p:nvPr/>
                </p:nvSpPr>
                <p:spPr bwMode="auto">
                  <a:xfrm>
                    <a:off x="4788678" y="4262048"/>
                    <a:ext cx="3024000" cy="630405"/>
                  </a:xfrm>
                  <a:prstGeom prst="rect">
                    <a:avLst/>
                  </a:prstGeom>
                  <a:noFill/>
                  <a:ln cmpd="dbl">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5000"/>
                      </a:lnSpc>
                      <a:defRPr/>
                    </a:pPr>
                    <a:endParaRPr lang="ja-JP" altLang="en-US" sz="700" dirty="0">
                      <a:solidFill>
                        <a:schemeClr val="tx2"/>
                      </a:solidFill>
                      <a:latin typeface="Meiryo UI" panose="020B0604030504040204" pitchFamily="50" charset="-128"/>
                      <a:ea typeface="Meiryo UI" panose="020B0604030504040204" pitchFamily="50" charset="-128"/>
                    </a:endParaRPr>
                  </a:p>
                </p:txBody>
              </p:sp>
              <p:sp>
                <p:nvSpPr>
                  <p:cNvPr id="51" name="正方形/長方形 50"/>
                  <p:cNvSpPr/>
                  <p:nvPr/>
                </p:nvSpPr>
                <p:spPr bwMode="auto">
                  <a:xfrm>
                    <a:off x="6020825" y="4299771"/>
                    <a:ext cx="529200" cy="553846"/>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700" dirty="0">
                        <a:solidFill>
                          <a:schemeClr val="tx1"/>
                        </a:solidFill>
                        <a:latin typeface="Meiryo UI" panose="020B0604030504040204" pitchFamily="50" charset="-128"/>
                        <a:ea typeface="Meiryo UI" panose="020B0604030504040204" pitchFamily="50" charset="-128"/>
                      </a:rPr>
                      <a:t>更新研修</a:t>
                    </a:r>
                    <a:endParaRPr lang="en-US" altLang="ja-JP" sz="700" dirty="0">
                      <a:solidFill>
                        <a:schemeClr val="tx1"/>
                      </a:solidFill>
                      <a:latin typeface="Meiryo UI" panose="020B0604030504040204" pitchFamily="50" charset="-128"/>
                      <a:ea typeface="Meiryo UI" panose="020B0604030504040204" pitchFamily="50" charset="-128"/>
                    </a:endParaRPr>
                  </a:p>
                  <a:p>
                    <a:pPr algn="ctr">
                      <a:defRPr/>
                    </a:pPr>
                    <a:r>
                      <a:rPr lang="en-US" altLang="ja-JP" sz="700" dirty="0">
                        <a:solidFill>
                          <a:schemeClr val="tx1"/>
                        </a:solidFill>
                        <a:latin typeface="Meiryo UI" panose="020B0604030504040204" pitchFamily="50" charset="-128"/>
                        <a:ea typeface="Meiryo UI" panose="020B0604030504040204" pitchFamily="50" charset="-128"/>
                      </a:rPr>
                      <a:t>3</a:t>
                    </a:r>
                    <a:r>
                      <a:rPr lang="ja-JP" altLang="en-US" sz="700" dirty="0">
                        <a:solidFill>
                          <a:schemeClr val="tx1"/>
                        </a:solidFill>
                        <a:latin typeface="Meiryo UI" panose="020B0604030504040204" pitchFamily="50" charset="-128"/>
                        <a:ea typeface="Meiryo UI" panose="020B0604030504040204" pitchFamily="50" charset="-128"/>
                      </a:rPr>
                      <a:t>回目修了</a:t>
                    </a:r>
                  </a:p>
                </p:txBody>
              </p:sp>
              <p:sp>
                <p:nvSpPr>
                  <p:cNvPr id="52" name="正方形/長方形 51"/>
                  <p:cNvSpPr/>
                  <p:nvPr/>
                </p:nvSpPr>
                <p:spPr bwMode="auto">
                  <a:xfrm>
                    <a:off x="7824737" y="4262048"/>
                    <a:ext cx="595314" cy="630408"/>
                  </a:xfrm>
                  <a:prstGeom prst="rect">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5000"/>
                      </a:lnSpc>
                      <a:defRPr/>
                    </a:pPr>
                    <a:endParaRPr lang="ja-JP" altLang="en-US" sz="700" dirty="0">
                      <a:solidFill>
                        <a:schemeClr val="tx2"/>
                      </a:solidFill>
                      <a:latin typeface="Meiryo UI" panose="020B0604030504040204" pitchFamily="50" charset="-128"/>
                      <a:ea typeface="Meiryo UI" panose="020B0604030504040204" pitchFamily="50" charset="-128"/>
                    </a:endParaRPr>
                  </a:p>
                </p:txBody>
              </p:sp>
              <p:grpSp>
                <p:nvGrpSpPr>
                  <p:cNvPr id="53" name="グループ化 105"/>
                  <p:cNvGrpSpPr>
                    <a:grpSpLocks/>
                  </p:cNvGrpSpPr>
                  <p:nvPr/>
                </p:nvGrpSpPr>
                <p:grpSpPr bwMode="auto">
                  <a:xfrm rot="18977787">
                    <a:off x="8169608" y="4203213"/>
                    <a:ext cx="610777" cy="727422"/>
                    <a:chOff x="8234947" y="2131873"/>
                    <a:chExt cx="229869" cy="204516"/>
                  </a:xfrm>
                </p:grpSpPr>
                <p:cxnSp>
                  <p:nvCxnSpPr>
                    <p:cNvPr id="74" name="曲線コネクタ 73"/>
                    <p:cNvCxnSpPr/>
                    <p:nvPr/>
                  </p:nvCxnSpPr>
                  <p:spPr>
                    <a:xfrm flipV="1">
                      <a:off x="8234947" y="2131873"/>
                      <a:ext cx="203735" cy="191277"/>
                    </a:xfrm>
                    <a:prstGeom prst="curved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曲線コネクタ 74"/>
                    <p:cNvCxnSpPr/>
                    <p:nvPr/>
                  </p:nvCxnSpPr>
                  <p:spPr>
                    <a:xfrm flipV="1">
                      <a:off x="8262276" y="2145928"/>
                      <a:ext cx="202540" cy="190461"/>
                    </a:xfrm>
                    <a:prstGeom prst="curvedConnector3">
                      <a:avLst>
                        <a:gd name="adj1" fmla="val 4836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5" name="テキスト ボックス 165"/>
                  <p:cNvSpPr txBox="1">
                    <a:spLocks noChangeArrowheads="1"/>
                  </p:cNvSpPr>
                  <p:nvPr/>
                </p:nvSpPr>
                <p:spPr bwMode="auto">
                  <a:xfrm>
                    <a:off x="1118005" y="3882816"/>
                    <a:ext cx="666176"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R3</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(2021)</a:t>
                    </a:r>
                    <a:endParaRPr lang="ja-JP" altLang="en-US" sz="800" dirty="0">
                      <a:latin typeface="Meiryo UI" panose="020B0604030504040204" pitchFamily="50" charset="-128"/>
                      <a:ea typeface="Meiryo UI" panose="020B0604030504040204" pitchFamily="50" charset="-128"/>
                    </a:endParaRPr>
                  </a:p>
                </p:txBody>
              </p:sp>
              <p:sp>
                <p:nvSpPr>
                  <p:cNvPr id="56" name="テキスト ボックス 166"/>
                  <p:cNvSpPr txBox="1">
                    <a:spLocks noChangeArrowheads="1"/>
                  </p:cNvSpPr>
                  <p:nvPr/>
                </p:nvSpPr>
                <p:spPr bwMode="auto">
                  <a:xfrm>
                    <a:off x="1725262" y="3879121"/>
                    <a:ext cx="663923"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R4</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(2022)</a:t>
                    </a:r>
                    <a:endParaRPr lang="ja-JP" altLang="en-US" sz="800" dirty="0">
                      <a:latin typeface="Meiryo UI" panose="020B0604030504040204" pitchFamily="50" charset="-128"/>
                      <a:ea typeface="Meiryo UI" panose="020B0604030504040204" pitchFamily="50" charset="-128"/>
                    </a:endParaRPr>
                  </a:p>
                </p:txBody>
              </p:sp>
              <p:sp>
                <p:nvSpPr>
                  <p:cNvPr id="57" name="テキスト ボックス 167"/>
                  <p:cNvSpPr txBox="1">
                    <a:spLocks noChangeArrowheads="1"/>
                  </p:cNvSpPr>
                  <p:nvPr/>
                </p:nvSpPr>
                <p:spPr bwMode="auto">
                  <a:xfrm>
                    <a:off x="2324406" y="3879121"/>
                    <a:ext cx="713917"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R5</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(2023)</a:t>
                    </a:r>
                    <a:endParaRPr lang="ja-JP" altLang="en-US" sz="1050" dirty="0">
                      <a:latin typeface="Meiryo UI" panose="020B0604030504040204" pitchFamily="50" charset="-128"/>
                      <a:ea typeface="Meiryo UI" panose="020B0604030504040204" pitchFamily="50" charset="-128"/>
                    </a:endParaRPr>
                  </a:p>
                </p:txBody>
              </p:sp>
              <p:sp>
                <p:nvSpPr>
                  <p:cNvPr id="58" name="テキスト ボックス 168"/>
                  <p:cNvSpPr txBox="1">
                    <a:spLocks noChangeArrowheads="1"/>
                  </p:cNvSpPr>
                  <p:nvPr/>
                </p:nvSpPr>
                <p:spPr bwMode="auto">
                  <a:xfrm>
                    <a:off x="2937235" y="3879121"/>
                    <a:ext cx="665893"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R6</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(2024)</a:t>
                    </a:r>
                    <a:endParaRPr lang="ja-JP" altLang="en-US" sz="1050" dirty="0">
                      <a:latin typeface="Meiryo UI" panose="020B0604030504040204" pitchFamily="50" charset="-128"/>
                      <a:ea typeface="Meiryo UI" panose="020B0604030504040204" pitchFamily="50" charset="-128"/>
                    </a:endParaRPr>
                  </a:p>
                </p:txBody>
              </p:sp>
              <p:sp>
                <p:nvSpPr>
                  <p:cNvPr id="59" name="テキスト ボックス 169"/>
                  <p:cNvSpPr txBox="1">
                    <a:spLocks noChangeArrowheads="1"/>
                  </p:cNvSpPr>
                  <p:nvPr/>
                </p:nvSpPr>
                <p:spPr bwMode="auto">
                  <a:xfrm>
                    <a:off x="3547075" y="3877978"/>
                    <a:ext cx="735523"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R7</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(2025)</a:t>
                    </a:r>
                    <a:endParaRPr lang="ja-JP" altLang="en-US" sz="1050" dirty="0">
                      <a:latin typeface="Meiryo UI" panose="020B0604030504040204" pitchFamily="50" charset="-128"/>
                      <a:ea typeface="Meiryo UI" panose="020B0604030504040204" pitchFamily="50" charset="-128"/>
                    </a:endParaRPr>
                  </a:p>
                </p:txBody>
              </p:sp>
              <p:sp>
                <p:nvSpPr>
                  <p:cNvPr id="60" name="テキスト ボックス 170"/>
                  <p:cNvSpPr txBox="1">
                    <a:spLocks noChangeArrowheads="1"/>
                  </p:cNvSpPr>
                  <p:nvPr/>
                </p:nvSpPr>
                <p:spPr bwMode="auto">
                  <a:xfrm>
                    <a:off x="4143222" y="3876710"/>
                    <a:ext cx="727321"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R8</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(2026)</a:t>
                    </a:r>
                    <a:endParaRPr lang="ja-JP" altLang="en-US" sz="1050" dirty="0">
                      <a:latin typeface="Meiryo UI" panose="020B0604030504040204" pitchFamily="50" charset="-128"/>
                      <a:ea typeface="Meiryo UI" panose="020B0604030504040204" pitchFamily="50" charset="-128"/>
                    </a:endParaRPr>
                  </a:p>
                </p:txBody>
              </p:sp>
              <p:sp>
                <p:nvSpPr>
                  <p:cNvPr id="61" name="テキスト ボックス 171"/>
                  <p:cNvSpPr txBox="1">
                    <a:spLocks noChangeArrowheads="1"/>
                  </p:cNvSpPr>
                  <p:nvPr/>
                </p:nvSpPr>
                <p:spPr bwMode="auto">
                  <a:xfrm>
                    <a:off x="4723690" y="3871370"/>
                    <a:ext cx="785625"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R9</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(2027)</a:t>
                    </a:r>
                    <a:endParaRPr lang="ja-JP" altLang="en-US" sz="1050" dirty="0">
                      <a:latin typeface="Meiryo UI" panose="020B0604030504040204" pitchFamily="50" charset="-128"/>
                      <a:ea typeface="Meiryo UI" panose="020B0604030504040204" pitchFamily="50" charset="-128"/>
                    </a:endParaRPr>
                  </a:p>
                </p:txBody>
              </p:sp>
              <p:sp>
                <p:nvSpPr>
                  <p:cNvPr id="62" name="テキスト ボックス 172"/>
                  <p:cNvSpPr txBox="1">
                    <a:spLocks noChangeArrowheads="1"/>
                  </p:cNvSpPr>
                  <p:nvPr/>
                </p:nvSpPr>
                <p:spPr bwMode="auto">
                  <a:xfrm>
                    <a:off x="5323251" y="3871370"/>
                    <a:ext cx="773696"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R10</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(2028)</a:t>
                    </a:r>
                    <a:endParaRPr lang="ja-JP" altLang="en-US" sz="1050" dirty="0">
                      <a:latin typeface="Meiryo UI" panose="020B0604030504040204" pitchFamily="50" charset="-128"/>
                      <a:ea typeface="Meiryo UI" panose="020B0604030504040204" pitchFamily="50" charset="-128"/>
                    </a:endParaRPr>
                  </a:p>
                </p:txBody>
              </p:sp>
              <p:sp>
                <p:nvSpPr>
                  <p:cNvPr id="63" name="テキスト ボックス 173"/>
                  <p:cNvSpPr txBox="1">
                    <a:spLocks noChangeArrowheads="1"/>
                  </p:cNvSpPr>
                  <p:nvPr/>
                </p:nvSpPr>
                <p:spPr bwMode="auto">
                  <a:xfrm>
                    <a:off x="5937165" y="3863604"/>
                    <a:ext cx="727023"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R11</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(2029)</a:t>
                    </a:r>
                    <a:endParaRPr lang="ja-JP" altLang="en-US" sz="1050" dirty="0">
                      <a:latin typeface="Meiryo UI" panose="020B0604030504040204" pitchFamily="50" charset="-128"/>
                      <a:ea typeface="Meiryo UI" panose="020B0604030504040204" pitchFamily="50" charset="-128"/>
                    </a:endParaRPr>
                  </a:p>
                </p:txBody>
              </p:sp>
              <p:sp>
                <p:nvSpPr>
                  <p:cNvPr id="64" name="テキスト ボックス 174"/>
                  <p:cNvSpPr txBox="1">
                    <a:spLocks noChangeArrowheads="1"/>
                  </p:cNvSpPr>
                  <p:nvPr/>
                </p:nvSpPr>
                <p:spPr bwMode="auto">
                  <a:xfrm>
                    <a:off x="6546436" y="3863604"/>
                    <a:ext cx="746867" cy="3563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R12</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(2030)</a:t>
                    </a:r>
                    <a:endParaRPr lang="ja-JP" altLang="en-US" sz="1050" dirty="0">
                      <a:latin typeface="Meiryo UI" panose="020B0604030504040204" pitchFamily="50" charset="-128"/>
                      <a:ea typeface="Meiryo UI" panose="020B0604030504040204" pitchFamily="50" charset="-128"/>
                    </a:endParaRPr>
                  </a:p>
                </p:txBody>
              </p:sp>
              <p:sp>
                <p:nvSpPr>
                  <p:cNvPr id="65" name="テキスト ボックス 175"/>
                  <p:cNvSpPr txBox="1">
                    <a:spLocks noChangeArrowheads="1"/>
                  </p:cNvSpPr>
                  <p:nvPr/>
                </p:nvSpPr>
                <p:spPr bwMode="auto">
                  <a:xfrm>
                    <a:off x="7157145" y="3872853"/>
                    <a:ext cx="794896" cy="356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R13</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(2031)</a:t>
                    </a:r>
                    <a:endParaRPr lang="ja-JP" altLang="en-US" sz="1050" dirty="0">
                      <a:latin typeface="Meiryo UI" panose="020B0604030504040204" pitchFamily="50" charset="-128"/>
                      <a:ea typeface="Meiryo UI" panose="020B0604030504040204" pitchFamily="50" charset="-128"/>
                    </a:endParaRPr>
                  </a:p>
                </p:txBody>
              </p:sp>
              <p:sp>
                <p:nvSpPr>
                  <p:cNvPr id="66" name="角丸四角形 65"/>
                  <p:cNvSpPr/>
                  <p:nvPr/>
                </p:nvSpPr>
                <p:spPr bwMode="auto">
                  <a:xfrm>
                    <a:off x="1804427" y="4302099"/>
                    <a:ext cx="530225" cy="55604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１年目</a:t>
                    </a:r>
                  </a:p>
                </p:txBody>
              </p:sp>
              <p:sp>
                <p:nvSpPr>
                  <p:cNvPr id="67" name="角丸四角形 66"/>
                  <p:cNvSpPr/>
                  <p:nvPr/>
                </p:nvSpPr>
                <p:spPr bwMode="auto">
                  <a:xfrm>
                    <a:off x="2409267" y="4302099"/>
                    <a:ext cx="528637" cy="556044"/>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２年目</a:t>
                    </a:r>
                  </a:p>
                </p:txBody>
              </p:sp>
              <p:sp>
                <p:nvSpPr>
                  <p:cNvPr id="68" name="角丸四角形 67"/>
                  <p:cNvSpPr/>
                  <p:nvPr/>
                </p:nvSpPr>
                <p:spPr bwMode="auto">
                  <a:xfrm>
                    <a:off x="3012166" y="4302099"/>
                    <a:ext cx="530225" cy="55415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３年目</a:t>
                    </a:r>
                  </a:p>
                </p:txBody>
              </p:sp>
              <p:sp>
                <p:nvSpPr>
                  <p:cNvPr id="69" name="角丸四角形 68"/>
                  <p:cNvSpPr/>
                  <p:nvPr/>
                </p:nvSpPr>
                <p:spPr bwMode="auto">
                  <a:xfrm>
                    <a:off x="3622416" y="4299774"/>
                    <a:ext cx="530225" cy="554522"/>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４年目</a:t>
                    </a:r>
                  </a:p>
                </p:txBody>
              </p:sp>
              <p:sp>
                <p:nvSpPr>
                  <p:cNvPr id="70" name="角丸四角形 69"/>
                  <p:cNvSpPr/>
                  <p:nvPr/>
                </p:nvSpPr>
                <p:spPr bwMode="auto">
                  <a:xfrm>
                    <a:off x="4838140" y="4299772"/>
                    <a:ext cx="530225" cy="556502"/>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６年目</a:t>
                    </a:r>
                  </a:p>
                </p:txBody>
              </p:sp>
              <p:sp>
                <p:nvSpPr>
                  <p:cNvPr id="71" name="角丸四角形 70"/>
                  <p:cNvSpPr/>
                  <p:nvPr/>
                </p:nvSpPr>
                <p:spPr bwMode="auto">
                  <a:xfrm>
                    <a:off x="5426308" y="4299771"/>
                    <a:ext cx="530225" cy="560264"/>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７年目</a:t>
                    </a:r>
                  </a:p>
                </p:txBody>
              </p:sp>
              <p:sp>
                <p:nvSpPr>
                  <p:cNvPr id="72" name="角丸四角形 71"/>
                  <p:cNvSpPr/>
                  <p:nvPr/>
                </p:nvSpPr>
                <p:spPr bwMode="auto">
                  <a:xfrm>
                    <a:off x="6630005" y="4302099"/>
                    <a:ext cx="530225" cy="55793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９年目</a:t>
                    </a:r>
                  </a:p>
                </p:txBody>
              </p:sp>
              <p:sp>
                <p:nvSpPr>
                  <p:cNvPr id="73" name="角丸四角形 72"/>
                  <p:cNvSpPr/>
                  <p:nvPr/>
                </p:nvSpPr>
                <p:spPr bwMode="auto">
                  <a:xfrm>
                    <a:off x="7225463" y="4302099"/>
                    <a:ext cx="530225" cy="563581"/>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ja-JP" sz="900" dirty="0">
                        <a:solidFill>
                          <a:schemeClr val="tx1"/>
                        </a:solidFill>
                        <a:latin typeface="Meiryo UI" panose="020B0604030504040204" pitchFamily="50" charset="-128"/>
                        <a:ea typeface="Meiryo UI" panose="020B0604030504040204" pitchFamily="50" charset="-128"/>
                      </a:rPr>
                      <a:t>10</a:t>
                    </a:r>
                    <a:r>
                      <a:rPr lang="ja-JP" altLang="en-US" sz="900" dirty="0">
                        <a:solidFill>
                          <a:schemeClr val="tx1"/>
                        </a:solidFill>
                        <a:latin typeface="Meiryo UI" panose="020B0604030504040204" pitchFamily="50" charset="-128"/>
                        <a:ea typeface="Meiryo UI" panose="020B0604030504040204" pitchFamily="50" charset="-128"/>
                      </a:rPr>
                      <a:t>年目</a:t>
                    </a:r>
                  </a:p>
                </p:txBody>
              </p:sp>
            </p:grpSp>
            <p:sp>
              <p:nvSpPr>
                <p:cNvPr id="10" name="テキスト ボックス 9"/>
                <p:cNvSpPr txBox="1"/>
                <p:nvPr/>
              </p:nvSpPr>
              <p:spPr>
                <a:xfrm>
                  <a:off x="354692" y="423654"/>
                  <a:ext cx="5908421" cy="240998"/>
                </a:xfrm>
                <a:prstGeom prst="rect">
                  <a:avLst/>
                </a:prstGeom>
                <a:noFill/>
              </p:spPr>
              <p:txBody>
                <a:bodyPr wrap="square" rtlCol="0">
                  <a:spAutoFit/>
                </a:bodyPr>
                <a:lstStyle/>
                <a:p>
                  <a:r>
                    <a:rPr kumimoji="1" lang="ja-JP" altLang="en-US" sz="1600" b="1" dirty="0">
                      <a:solidFill>
                        <a:srgbClr val="FF3300"/>
                      </a:solidFill>
                      <a:effectLst>
                        <a:outerShdw blurRad="50800" dist="50800" dir="5400000" algn="ctr" rotWithShape="0">
                          <a:srgbClr val="FEE9AC"/>
                        </a:outerShdw>
                      </a:effectLst>
                      <a:latin typeface="ＭＳ Ｐゴシック" panose="020B0600070205080204" pitchFamily="50" charset="-128"/>
                      <a:ea typeface="ＭＳ Ｐゴシック" panose="020B0600070205080204" pitchFamily="50" charset="-128"/>
                    </a:rPr>
                    <a:t>■更新研修は５年度毎に１回の受講が必要です</a:t>
                  </a:r>
                </a:p>
              </p:txBody>
            </p:sp>
            <p:sp>
              <p:nvSpPr>
                <p:cNvPr id="11" name="テキスト ボックス 10"/>
                <p:cNvSpPr txBox="1"/>
                <p:nvPr/>
              </p:nvSpPr>
              <p:spPr>
                <a:xfrm>
                  <a:off x="382352" y="1963784"/>
                  <a:ext cx="6092709" cy="777631"/>
                </a:xfrm>
                <a:prstGeom prst="rect">
                  <a:avLst/>
                </a:prstGeom>
                <a:noFill/>
                <a:ln>
                  <a:solidFill>
                    <a:schemeClr val="tx1"/>
                  </a:solidFill>
                </a:ln>
              </p:spPr>
              <p:txBody>
                <a:bodyPr wrap="square" rtlCol="0">
                  <a:spAutoFit/>
                </a:bodyPr>
                <a:lstStyle/>
                <a:p>
                  <a:pPr>
                    <a:lnSpc>
                      <a:spcPts val="1600"/>
                    </a:lnSpc>
                    <a:defRPr/>
                  </a:pPr>
                  <a:r>
                    <a:rPr lang="ja-JP" altLang="en-US" sz="1000" dirty="0">
                      <a:latin typeface="Meiryo UI" panose="020B0604030504040204" pitchFamily="50" charset="-128"/>
                      <a:ea typeface="Meiryo UI" panose="020B0604030504040204" pitchFamily="50" charset="-128"/>
                    </a:rPr>
                    <a:t>初回の更新研修を修了した翌年度を初年度として、以降５年度毎に１回更新研修を受講する必要があります。</a:t>
                  </a:r>
                  <a:endParaRPr lang="en-US" altLang="ja-JP" sz="1000" dirty="0">
                    <a:latin typeface="Meiryo UI" panose="020B0604030504040204" pitchFamily="50" charset="-128"/>
                    <a:ea typeface="Meiryo UI" panose="020B0604030504040204" pitchFamily="50" charset="-128"/>
                  </a:endParaRPr>
                </a:p>
                <a:p>
                  <a:pPr>
                    <a:lnSpc>
                      <a:spcPts val="1600"/>
                    </a:lnSpc>
                    <a:defRPr/>
                  </a:pPr>
                  <a:r>
                    <a:rPr lang="ja-JP" altLang="en-US" sz="1000" dirty="0">
                      <a:latin typeface="Meiryo UI" panose="020B0604030504040204" pitchFamily="50" charset="-128"/>
                      <a:ea typeface="Meiryo UI" panose="020B0604030504040204" pitchFamily="50" charset="-128"/>
                    </a:rPr>
                    <a:t>令和３年度に更新研修１回目を修了した場合、令和４年度から令和８年度（令和４年４月１日から令和９年３月</a:t>
                  </a:r>
                  <a:r>
                    <a:rPr lang="en-US" altLang="ja-JP" sz="1000" dirty="0">
                      <a:latin typeface="Meiryo UI" panose="020B0604030504040204" pitchFamily="50" charset="-128"/>
                      <a:ea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rPr>
                    <a:t>日）までの間に２回目の更新研修を修了する必要があります。令和８年度末（令和９年３月</a:t>
                  </a:r>
                  <a:r>
                    <a:rPr lang="en-US" altLang="ja-JP" sz="1000" dirty="0">
                      <a:latin typeface="Meiryo UI" panose="020B0604030504040204" pitchFamily="50" charset="-128"/>
                      <a:ea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rPr>
                    <a:t>日）までに更新研修を修了できなかった場合は、実践研修を修了しなければサービス管理責任者等として従事することができません。</a:t>
                  </a:r>
                </a:p>
              </p:txBody>
            </p:sp>
            <p:sp>
              <p:nvSpPr>
                <p:cNvPr id="12" name="テキスト ボックス 11"/>
                <p:cNvSpPr txBox="1"/>
                <p:nvPr/>
              </p:nvSpPr>
              <p:spPr>
                <a:xfrm>
                  <a:off x="359218" y="1008291"/>
                  <a:ext cx="5775630" cy="180749"/>
                </a:xfrm>
                <a:prstGeom prst="rect">
                  <a:avLst/>
                </a:prstGeom>
                <a:noFill/>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例：令和３年度（令和３年４月</a:t>
                  </a:r>
                  <a:r>
                    <a:rPr kumimoji="1" lang="en-US" altLang="ja-JP" sz="1050" dirty="0">
                      <a:latin typeface="Meiryo UI" panose="020B0604030504040204" pitchFamily="50" charset="-128"/>
                      <a:ea typeface="Meiryo UI" panose="020B0604030504040204" pitchFamily="50" charset="-128"/>
                    </a:rPr>
                    <a:t>1</a:t>
                  </a:r>
                  <a:r>
                    <a:rPr kumimoji="1" lang="ja-JP" altLang="en-US" sz="1050" dirty="0">
                      <a:latin typeface="Meiryo UI" panose="020B0604030504040204" pitchFamily="50" charset="-128"/>
                      <a:ea typeface="Meiryo UI" panose="020B0604030504040204" pitchFamily="50" charset="-128"/>
                    </a:rPr>
                    <a:t>日～令和４年３月</a:t>
                  </a:r>
                  <a:r>
                    <a:rPr kumimoji="1" lang="en-US" altLang="ja-JP" sz="1050" dirty="0">
                      <a:latin typeface="Meiryo UI" panose="020B0604030504040204" pitchFamily="50" charset="-128"/>
                      <a:ea typeface="Meiryo UI" panose="020B0604030504040204" pitchFamily="50" charset="-128"/>
                    </a:rPr>
                    <a:t>31</a:t>
                  </a:r>
                  <a:r>
                    <a:rPr kumimoji="1" lang="ja-JP" altLang="en-US" sz="1050" dirty="0">
                      <a:latin typeface="Meiryo UI" panose="020B0604030504040204" pitchFamily="50" charset="-128"/>
                      <a:ea typeface="Meiryo UI" panose="020B0604030504040204" pitchFamily="50" charset="-128"/>
                    </a:rPr>
                    <a:t>日）に更新研修１回目を修了した場合</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p:txBody>
            </p:sp>
            <p:grpSp>
              <p:nvGrpSpPr>
                <p:cNvPr id="13" name="グループ化 12"/>
                <p:cNvGrpSpPr/>
                <p:nvPr/>
              </p:nvGrpSpPr>
              <p:grpSpPr>
                <a:xfrm>
                  <a:off x="354692" y="3114344"/>
                  <a:ext cx="6269988" cy="729753"/>
                  <a:chOff x="1143824" y="3381521"/>
                  <a:chExt cx="7615799" cy="1262273"/>
                </a:xfrm>
              </p:grpSpPr>
              <p:sp>
                <p:nvSpPr>
                  <p:cNvPr id="16" name="角丸四角形 15"/>
                  <p:cNvSpPr/>
                  <p:nvPr/>
                </p:nvSpPr>
                <p:spPr bwMode="auto">
                  <a:xfrm>
                    <a:off x="7900847" y="3974893"/>
                    <a:ext cx="530225" cy="630001"/>
                  </a:xfrm>
                  <a:prstGeom prst="roundRect">
                    <a:avLst/>
                  </a:prstGeom>
                  <a:solidFill>
                    <a:srgbClr val="FEF1E6"/>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ja-JP" sz="900" dirty="0">
                        <a:solidFill>
                          <a:schemeClr val="tx1"/>
                        </a:solidFill>
                        <a:latin typeface="Meiryo UI" panose="020B0604030504040204" pitchFamily="50" charset="-128"/>
                        <a:ea typeface="Meiryo UI" panose="020B0604030504040204" pitchFamily="50" charset="-128"/>
                      </a:rPr>
                      <a:t>11</a:t>
                    </a:r>
                    <a:r>
                      <a:rPr lang="ja-JP" altLang="en-US" sz="900" dirty="0">
                        <a:solidFill>
                          <a:schemeClr val="tx1"/>
                        </a:solidFill>
                        <a:latin typeface="Meiryo UI" panose="020B0604030504040204" pitchFamily="50" charset="-128"/>
                        <a:ea typeface="Meiryo UI" panose="020B0604030504040204" pitchFamily="50" charset="-128"/>
                      </a:rPr>
                      <a:t>年目</a:t>
                    </a:r>
                  </a:p>
                </p:txBody>
              </p:sp>
              <p:sp>
                <p:nvSpPr>
                  <p:cNvPr id="17" name="正方形/長方形 16"/>
                  <p:cNvSpPr/>
                  <p:nvPr/>
                </p:nvSpPr>
                <p:spPr bwMode="auto">
                  <a:xfrm>
                    <a:off x="1787028" y="3950408"/>
                    <a:ext cx="3023059" cy="693386"/>
                  </a:xfrm>
                  <a:prstGeom prst="rect">
                    <a:avLst/>
                  </a:prstGeom>
                  <a:noFill/>
                  <a:ln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5000"/>
                      </a:lnSpc>
                      <a:defRPr/>
                    </a:pPr>
                    <a:endParaRPr lang="ja-JP" altLang="en-US" sz="700" dirty="0">
                      <a:solidFill>
                        <a:schemeClr val="tx2"/>
                      </a:solidFill>
                      <a:latin typeface="Meiryo UI" panose="020B0604030504040204" pitchFamily="50" charset="-128"/>
                      <a:ea typeface="Meiryo UI" panose="020B0604030504040204" pitchFamily="50" charset="-128"/>
                    </a:endParaRPr>
                  </a:p>
                </p:txBody>
              </p:sp>
              <p:sp>
                <p:nvSpPr>
                  <p:cNvPr id="18" name="正方形/長方形 17"/>
                  <p:cNvSpPr/>
                  <p:nvPr/>
                </p:nvSpPr>
                <p:spPr bwMode="auto">
                  <a:xfrm>
                    <a:off x="1176561" y="3964189"/>
                    <a:ext cx="561256" cy="6527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800" dirty="0">
                        <a:solidFill>
                          <a:schemeClr val="tx1"/>
                        </a:solidFill>
                        <a:latin typeface="Meiryo UI" panose="020B0604030504040204" pitchFamily="50" charset="-128"/>
                        <a:ea typeface="Meiryo UI" panose="020B0604030504040204" pitchFamily="50" charset="-128"/>
                      </a:rPr>
                      <a:t>実践研修</a:t>
                    </a:r>
                    <a:endParaRPr lang="en-US" altLang="ja-JP" sz="800" dirty="0">
                      <a:solidFill>
                        <a:schemeClr val="tx1"/>
                      </a:solidFill>
                      <a:latin typeface="Meiryo UI" panose="020B0604030504040204" pitchFamily="50" charset="-128"/>
                      <a:ea typeface="Meiryo UI" panose="020B0604030504040204" pitchFamily="50" charset="-128"/>
                    </a:endParaRPr>
                  </a:p>
                  <a:p>
                    <a:pPr algn="ctr">
                      <a:defRPr/>
                    </a:pPr>
                    <a:r>
                      <a:rPr lang="ja-JP" altLang="en-US" sz="800" dirty="0">
                        <a:solidFill>
                          <a:schemeClr val="tx1"/>
                        </a:solidFill>
                        <a:latin typeface="Meiryo UI" panose="020B0604030504040204" pitchFamily="50" charset="-128"/>
                        <a:ea typeface="Meiryo UI" panose="020B0604030504040204" pitchFamily="50" charset="-128"/>
                      </a:rPr>
                      <a:t>修了</a:t>
                    </a:r>
                  </a:p>
                </p:txBody>
              </p:sp>
              <p:sp>
                <p:nvSpPr>
                  <p:cNvPr id="19" name="正方形/長方形 18"/>
                  <p:cNvSpPr/>
                  <p:nvPr/>
                </p:nvSpPr>
                <p:spPr bwMode="auto">
                  <a:xfrm>
                    <a:off x="4249172" y="3981711"/>
                    <a:ext cx="529199" cy="63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700" dirty="0">
                        <a:solidFill>
                          <a:schemeClr val="tx1"/>
                        </a:solidFill>
                        <a:latin typeface="Meiryo UI" panose="020B0604030504040204" pitchFamily="50" charset="-128"/>
                        <a:ea typeface="Meiryo UI" panose="020B0604030504040204" pitchFamily="50" charset="-128"/>
                      </a:rPr>
                      <a:t>更新研修</a:t>
                    </a:r>
                    <a:endParaRPr lang="en-US" altLang="ja-JP" sz="700" dirty="0">
                      <a:solidFill>
                        <a:schemeClr val="tx1"/>
                      </a:solidFill>
                      <a:latin typeface="Meiryo UI" panose="020B0604030504040204" pitchFamily="50" charset="-128"/>
                      <a:ea typeface="Meiryo UI" panose="020B0604030504040204" pitchFamily="50" charset="-128"/>
                    </a:endParaRPr>
                  </a:p>
                  <a:p>
                    <a:pPr algn="ctr">
                      <a:defRPr/>
                    </a:pPr>
                    <a:r>
                      <a:rPr lang="en-US" altLang="ja-JP" sz="700" dirty="0">
                        <a:solidFill>
                          <a:schemeClr val="tx1"/>
                        </a:solidFill>
                        <a:latin typeface="Meiryo UI" panose="020B0604030504040204" pitchFamily="50" charset="-128"/>
                        <a:ea typeface="Meiryo UI" panose="020B0604030504040204" pitchFamily="50" charset="-128"/>
                      </a:rPr>
                      <a:t>1</a:t>
                    </a:r>
                    <a:r>
                      <a:rPr lang="ja-JP" altLang="en-US" sz="700" dirty="0">
                        <a:solidFill>
                          <a:schemeClr val="tx1"/>
                        </a:solidFill>
                        <a:latin typeface="Meiryo UI" panose="020B0604030504040204" pitchFamily="50" charset="-128"/>
                        <a:ea typeface="Meiryo UI" panose="020B0604030504040204" pitchFamily="50" charset="-128"/>
                      </a:rPr>
                      <a:t>回目修了</a:t>
                    </a:r>
                  </a:p>
                </p:txBody>
              </p:sp>
              <p:sp>
                <p:nvSpPr>
                  <p:cNvPr id="20" name="正方形/長方形 19"/>
                  <p:cNvSpPr/>
                  <p:nvPr/>
                </p:nvSpPr>
                <p:spPr bwMode="auto">
                  <a:xfrm>
                    <a:off x="4818905" y="3948895"/>
                    <a:ext cx="3024001" cy="694836"/>
                  </a:xfrm>
                  <a:prstGeom prst="rect">
                    <a:avLst/>
                  </a:prstGeom>
                  <a:noFill/>
                  <a:ln cmpd="dbl">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5000"/>
                      </a:lnSpc>
                      <a:defRPr/>
                    </a:pPr>
                    <a:endParaRPr lang="ja-JP" altLang="en-US" sz="700" dirty="0">
                      <a:solidFill>
                        <a:schemeClr val="tx2"/>
                      </a:solidFill>
                      <a:latin typeface="Meiryo UI" panose="020B0604030504040204" pitchFamily="50" charset="-128"/>
                      <a:ea typeface="Meiryo UI" panose="020B0604030504040204" pitchFamily="50" charset="-128"/>
                    </a:endParaRPr>
                  </a:p>
                </p:txBody>
              </p:sp>
              <p:sp>
                <p:nvSpPr>
                  <p:cNvPr id="21" name="正方形/長方形 20"/>
                  <p:cNvSpPr/>
                  <p:nvPr/>
                </p:nvSpPr>
                <p:spPr bwMode="auto">
                  <a:xfrm>
                    <a:off x="6051051" y="3974894"/>
                    <a:ext cx="529199" cy="63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0" rIns="0" anchor="ctr"/>
                  <a:lstStyle/>
                  <a:p>
                    <a:pPr algn="ctr">
                      <a:defRPr/>
                    </a:pPr>
                    <a:r>
                      <a:rPr lang="ja-JP" altLang="en-US" sz="700" dirty="0">
                        <a:solidFill>
                          <a:schemeClr val="tx1"/>
                        </a:solidFill>
                        <a:latin typeface="Meiryo UI" panose="020B0604030504040204" pitchFamily="50" charset="-128"/>
                        <a:ea typeface="Meiryo UI" panose="020B0604030504040204" pitchFamily="50" charset="-128"/>
                      </a:rPr>
                      <a:t>更新研修</a:t>
                    </a:r>
                    <a:endParaRPr lang="en-US" altLang="ja-JP" sz="700" dirty="0">
                      <a:solidFill>
                        <a:schemeClr val="tx1"/>
                      </a:solidFill>
                      <a:latin typeface="Meiryo UI" panose="020B0604030504040204" pitchFamily="50" charset="-128"/>
                      <a:ea typeface="Meiryo UI" panose="020B0604030504040204" pitchFamily="50" charset="-128"/>
                    </a:endParaRPr>
                  </a:p>
                  <a:p>
                    <a:pPr algn="ctr">
                      <a:defRPr/>
                    </a:pPr>
                    <a:r>
                      <a:rPr lang="en-US" altLang="ja-JP" sz="700" dirty="0">
                        <a:solidFill>
                          <a:schemeClr val="tx1"/>
                        </a:solidFill>
                        <a:latin typeface="Meiryo UI" panose="020B0604030504040204" pitchFamily="50" charset="-128"/>
                        <a:ea typeface="Meiryo UI" panose="020B0604030504040204" pitchFamily="50" charset="-128"/>
                      </a:rPr>
                      <a:t>2</a:t>
                    </a:r>
                    <a:r>
                      <a:rPr lang="ja-JP" altLang="en-US" sz="700" dirty="0">
                        <a:solidFill>
                          <a:schemeClr val="tx1"/>
                        </a:solidFill>
                        <a:latin typeface="Meiryo UI" panose="020B0604030504040204" pitchFamily="50" charset="-128"/>
                        <a:ea typeface="Meiryo UI" panose="020B0604030504040204" pitchFamily="50" charset="-128"/>
                      </a:rPr>
                      <a:t>回目修了</a:t>
                    </a:r>
                  </a:p>
                </p:txBody>
              </p:sp>
              <p:sp>
                <p:nvSpPr>
                  <p:cNvPr id="22" name="正方形/長方形 21"/>
                  <p:cNvSpPr/>
                  <p:nvPr/>
                </p:nvSpPr>
                <p:spPr bwMode="auto">
                  <a:xfrm>
                    <a:off x="7854964" y="3948895"/>
                    <a:ext cx="595314" cy="694836"/>
                  </a:xfrm>
                  <a:prstGeom prst="rect">
                    <a:avLst/>
                  </a:prstGeom>
                  <a:noFill/>
                  <a:ln cmpd="dbl">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5000"/>
                      </a:lnSpc>
                      <a:defRPr/>
                    </a:pPr>
                    <a:endParaRPr lang="ja-JP" altLang="en-US" sz="700" dirty="0">
                      <a:solidFill>
                        <a:schemeClr val="tx2"/>
                      </a:solidFill>
                      <a:latin typeface="Meiryo UI" panose="020B0604030504040204" pitchFamily="50" charset="-128"/>
                      <a:ea typeface="Meiryo UI" panose="020B0604030504040204" pitchFamily="50" charset="-128"/>
                    </a:endParaRPr>
                  </a:p>
                </p:txBody>
              </p:sp>
              <p:grpSp>
                <p:nvGrpSpPr>
                  <p:cNvPr id="23" name="グループ化 105"/>
                  <p:cNvGrpSpPr>
                    <a:grpSpLocks/>
                  </p:cNvGrpSpPr>
                  <p:nvPr/>
                </p:nvGrpSpPr>
                <p:grpSpPr bwMode="auto">
                  <a:xfrm rot="18977787">
                    <a:off x="8135661" y="3892767"/>
                    <a:ext cx="623962" cy="727752"/>
                    <a:chOff x="8305699" y="2063450"/>
                    <a:chExt cx="234831" cy="204609"/>
                  </a:xfrm>
                </p:grpSpPr>
                <p:cxnSp>
                  <p:nvCxnSpPr>
                    <p:cNvPr id="44" name="曲線コネクタ 43"/>
                    <p:cNvCxnSpPr/>
                    <p:nvPr/>
                  </p:nvCxnSpPr>
                  <p:spPr>
                    <a:xfrm flipV="1">
                      <a:off x="8305699" y="2063450"/>
                      <a:ext cx="203735" cy="191277"/>
                    </a:xfrm>
                    <a:prstGeom prst="curvedConnector3">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曲線コネクタ 44"/>
                    <p:cNvCxnSpPr/>
                    <p:nvPr/>
                  </p:nvCxnSpPr>
                  <p:spPr>
                    <a:xfrm flipV="1">
                      <a:off x="8337990" y="2077598"/>
                      <a:ext cx="202540" cy="190461"/>
                    </a:xfrm>
                    <a:prstGeom prst="curvedConnector3">
                      <a:avLst>
                        <a:gd name="adj1" fmla="val 48360"/>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4" name="テキスト ボックス 164"/>
                  <p:cNvSpPr txBox="1">
                    <a:spLocks noChangeArrowheads="1"/>
                  </p:cNvSpPr>
                  <p:nvPr/>
                </p:nvSpPr>
                <p:spPr bwMode="auto">
                  <a:xfrm>
                    <a:off x="1143824" y="3400380"/>
                    <a:ext cx="695057" cy="585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R3</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(2021)</a:t>
                    </a:r>
                    <a:endParaRPr lang="ja-JP" altLang="en-US" sz="800" dirty="0">
                      <a:latin typeface="Meiryo UI" panose="020B0604030504040204" pitchFamily="50" charset="-128"/>
                      <a:ea typeface="Meiryo UI" panose="020B0604030504040204" pitchFamily="50" charset="-128"/>
                    </a:endParaRPr>
                  </a:p>
                </p:txBody>
              </p:sp>
              <p:sp>
                <p:nvSpPr>
                  <p:cNvPr id="25" name="テキスト ボックス 165"/>
                  <p:cNvSpPr txBox="1">
                    <a:spLocks noChangeArrowheads="1"/>
                  </p:cNvSpPr>
                  <p:nvPr/>
                </p:nvSpPr>
                <p:spPr bwMode="auto">
                  <a:xfrm>
                    <a:off x="1728513" y="3392012"/>
                    <a:ext cx="666176" cy="585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R4</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(2022)</a:t>
                    </a:r>
                    <a:endParaRPr lang="ja-JP" altLang="en-US" sz="800" dirty="0">
                      <a:latin typeface="Meiryo UI" panose="020B0604030504040204" pitchFamily="50" charset="-128"/>
                      <a:ea typeface="Meiryo UI" panose="020B0604030504040204" pitchFamily="50" charset="-128"/>
                    </a:endParaRPr>
                  </a:p>
                </p:txBody>
              </p:sp>
              <p:sp>
                <p:nvSpPr>
                  <p:cNvPr id="26" name="テキスト ボックス 166"/>
                  <p:cNvSpPr txBox="1">
                    <a:spLocks noChangeArrowheads="1"/>
                  </p:cNvSpPr>
                  <p:nvPr/>
                </p:nvSpPr>
                <p:spPr bwMode="auto">
                  <a:xfrm>
                    <a:off x="2360335" y="3403221"/>
                    <a:ext cx="663922" cy="585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R5</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(2023)</a:t>
                    </a:r>
                    <a:endParaRPr lang="ja-JP" altLang="en-US" sz="800" dirty="0">
                      <a:latin typeface="Meiryo UI" panose="020B0604030504040204" pitchFamily="50" charset="-128"/>
                      <a:ea typeface="Meiryo UI" panose="020B0604030504040204" pitchFamily="50" charset="-128"/>
                    </a:endParaRPr>
                  </a:p>
                </p:txBody>
              </p:sp>
              <p:sp>
                <p:nvSpPr>
                  <p:cNvPr id="27" name="テキスト ボックス 167"/>
                  <p:cNvSpPr txBox="1">
                    <a:spLocks noChangeArrowheads="1"/>
                  </p:cNvSpPr>
                  <p:nvPr/>
                </p:nvSpPr>
                <p:spPr bwMode="auto">
                  <a:xfrm>
                    <a:off x="2959479" y="3403221"/>
                    <a:ext cx="713916" cy="585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R6</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(2024)</a:t>
                    </a:r>
                    <a:endParaRPr lang="ja-JP" altLang="en-US" sz="1050" dirty="0">
                      <a:latin typeface="Meiryo UI" panose="020B0604030504040204" pitchFamily="50" charset="-128"/>
                      <a:ea typeface="Meiryo UI" panose="020B0604030504040204" pitchFamily="50" charset="-128"/>
                    </a:endParaRPr>
                  </a:p>
                </p:txBody>
              </p:sp>
              <p:sp>
                <p:nvSpPr>
                  <p:cNvPr id="28" name="テキスト ボックス 168"/>
                  <p:cNvSpPr txBox="1">
                    <a:spLocks noChangeArrowheads="1"/>
                  </p:cNvSpPr>
                  <p:nvPr/>
                </p:nvSpPr>
                <p:spPr bwMode="auto">
                  <a:xfrm>
                    <a:off x="3572308" y="3403221"/>
                    <a:ext cx="665893" cy="585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R7</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(2025)</a:t>
                    </a:r>
                    <a:endParaRPr lang="ja-JP" altLang="en-US" sz="1050" dirty="0">
                      <a:latin typeface="Meiryo UI" panose="020B0604030504040204" pitchFamily="50" charset="-128"/>
                      <a:ea typeface="Meiryo UI" panose="020B0604030504040204" pitchFamily="50" charset="-128"/>
                    </a:endParaRPr>
                  </a:p>
                </p:txBody>
              </p:sp>
              <p:sp>
                <p:nvSpPr>
                  <p:cNvPr id="29" name="テキスト ボックス 169"/>
                  <p:cNvSpPr txBox="1">
                    <a:spLocks noChangeArrowheads="1"/>
                  </p:cNvSpPr>
                  <p:nvPr/>
                </p:nvSpPr>
                <p:spPr bwMode="auto">
                  <a:xfrm>
                    <a:off x="4184097" y="3398004"/>
                    <a:ext cx="735522" cy="585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R8</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(2026)</a:t>
                    </a:r>
                    <a:endParaRPr lang="ja-JP" altLang="en-US" sz="1050" dirty="0">
                      <a:latin typeface="Meiryo UI" panose="020B0604030504040204" pitchFamily="50" charset="-128"/>
                      <a:ea typeface="Meiryo UI" panose="020B0604030504040204" pitchFamily="50" charset="-128"/>
                    </a:endParaRPr>
                  </a:p>
                </p:txBody>
              </p:sp>
              <p:sp>
                <p:nvSpPr>
                  <p:cNvPr id="30" name="テキスト ボックス 170"/>
                  <p:cNvSpPr txBox="1">
                    <a:spLocks noChangeArrowheads="1"/>
                  </p:cNvSpPr>
                  <p:nvPr/>
                </p:nvSpPr>
                <p:spPr bwMode="auto">
                  <a:xfrm>
                    <a:off x="4776289" y="3387708"/>
                    <a:ext cx="727321" cy="5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R9</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(2027)</a:t>
                    </a:r>
                    <a:endParaRPr lang="ja-JP" altLang="en-US" sz="1050" dirty="0">
                      <a:latin typeface="Meiryo UI" panose="020B0604030504040204" pitchFamily="50" charset="-128"/>
                      <a:ea typeface="Meiryo UI" panose="020B0604030504040204" pitchFamily="50" charset="-128"/>
                    </a:endParaRPr>
                  </a:p>
                </p:txBody>
              </p:sp>
              <p:sp>
                <p:nvSpPr>
                  <p:cNvPr id="31" name="テキスト ボックス 171"/>
                  <p:cNvSpPr txBox="1">
                    <a:spLocks noChangeArrowheads="1"/>
                  </p:cNvSpPr>
                  <p:nvPr/>
                </p:nvSpPr>
                <p:spPr bwMode="auto">
                  <a:xfrm>
                    <a:off x="5375358" y="3387708"/>
                    <a:ext cx="785625" cy="5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R10</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(2028)</a:t>
                    </a:r>
                    <a:endParaRPr lang="ja-JP" altLang="en-US" sz="1050" dirty="0">
                      <a:latin typeface="Meiryo UI" panose="020B0604030504040204" pitchFamily="50" charset="-128"/>
                      <a:ea typeface="Meiryo UI" panose="020B0604030504040204" pitchFamily="50" charset="-128"/>
                    </a:endParaRPr>
                  </a:p>
                </p:txBody>
              </p:sp>
              <p:sp>
                <p:nvSpPr>
                  <p:cNvPr id="32" name="テキスト ボックス 172"/>
                  <p:cNvSpPr txBox="1">
                    <a:spLocks noChangeArrowheads="1"/>
                  </p:cNvSpPr>
                  <p:nvPr/>
                </p:nvSpPr>
                <p:spPr bwMode="auto">
                  <a:xfrm>
                    <a:off x="5960446" y="3387708"/>
                    <a:ext cx="773695" cy="5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R11</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(2029)</a:t>
                    </a:r>
                    <a:endParaRPr lang="ja-JP" altLang="en-US" sz="1050" dirty="0">
                      <a:latin typeface="Meiryo UI" panose="020B0604030504040204" pitchFamily="50" charset="-128"/>
                      <a:ea typeface="Meiryo UI" panose="020B0604030504040204" pitchFamily="50" charset="-128"/>
                    </a:endParaRPr>
                  </a:p>
                </p:txBody>
              </p:sp>
              <p:sp>
                <p:nvSpPr>
                  <p:cNvPr id="33" name="テキスト ボックス 173"/>
                  <p:cNvSpPr txBox="1">
                    <a:spLocks noChangeArrowheads="1"/>
                  </p:cNvSpPr>
                  <p:nvPr/>
                </p:nvSpPr>
                <p:spPr bwMode="auto">
                  <a:xfrm>
                    <a:off x="6572270" y="3387708"/>
                    <a:ext cx="727022" cy="5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R12</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(2030)</a:t>
                    </a:r>
                    <a:endParaRPr lang="ja-JP" altLang="en-US" sz="1050" dirty="0">
                      <a:latin typeface="Meiryo UI" panose="020B0604030504040204" pitchFamily="50" charset="-128"/>
                      <a:ea typeface="Meiryo UI" panose="020B0604030504040204" pitchFamily="50" charset="-128"/>
                    </a:endParaRPr>
                  </a:p>
                </p:txBody>
              </p:sp>
              <p:sp>
                <p:nvSpPr>
                  <p:cNvPr id="34" name="テキスト ボックス 174"/>
                  <p:cNvSpPr txBox="1">
                    <a:spLocks noChangeArrowheads="1"/>
                  </p:cNvSpPr>
                  <p:nvPr/>
                </p:nvSpPr>
                <p:spPr bwMode="auto">
                  <a:xfrm>
                    <a:off x="7181509" y="3387708"/>
                    <a:ext cx="746867" cy="5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R13</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(2031)</a:t>
                    </a:r>
                    <a:endParaRPr lang="ja-JP" altLang="en-US" sz="1050" dirty="0">
                      <a:latin typeface="Meiryo UI" panose="020B0604030504040204" pitchFamily="50" charset="-128"/>
                      <a:ea typeface="Meiryo UI" panose="020B0604030504040204" pitchFamily="50" charset="-128"/>
                    </a:endParaRPr>
                  </a:p>
                </p:txBody>
              </p:sp>
              <p:sp>
                <p:nvSpPr>
                  <p:cNvPr id="35" name="テキスト ボックス 175"/>
                  <p:cNvSpPr txBox="1">
                    <a:spLocks noChangeArrowheads="1"/>
                  </p:cNvSpPr>
                  <p:nvPr/>
                </p:nvSpPr>
                <p:spPr bwMode="auto">
                  <a:xfrm>
                    <a:off x="7782994" y="3381521"/>
                    <a:ext cx="794895" cy="585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R14</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(2032)</a:t>
                    </a:r>
                    <a:endParaRPr lang="ja-JP" altLang="en-US" sz="1050" dirty="0">
                      <a:latin typeface="Meiryo UI" panose="020B0604030504040204" pitchFamily="50" charset="-128"/>
                      <a:ea typeface="Meiryo UI" panose="020B0604030504040204" pitchFamily="50" charset="-128"/>
                    </a:endParaRPr>
                  </a:p>
                </p:txBody>
              </p:sp>
              <p:sp>
                <p:nvSpPr>
                  <p:cNvPr id="36" name="角丸四角形 35"/>
                  <p:cNvSpPr/>
                  <p:nvPr/>
                </p:nvSpPr>
                <p:spPr bwMode="auto">
                  <a:xfrm>
                    <a:off x="1834654" y="3979420"/>
                    <a:ext cx="530225" cy="6300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１年目</a:t>
                    </a:r>
                  </a:p>
                </p:txBody>
              </p:sp>
              <p:sp>
                <p:nvSpPr>
                  <p:cNvPr id="37" name="角丸四角形 36"/>
                  <p:cNvSpPr/>
                  <p:nvPr/>
                </p:nvSpPr>
                <p:spPr bwMode="auto">
                  <a:xfrm>
                    <a:off x="2439492" y="3979420"/>
                    <a:ext cx="528637" cy="6300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２年目</a:t>
                    </a:r>
                  </a:p>
                </p:txBody>
              </p:sp>
              <p:sp>
                <p:nvSpPr>
                  <p:cNvPr id="38" name="角丸四角形 37"/>
                  <p:cNvSpPr/>
                  <p:nvPr/>
                </p:nvSpPr>
                <p:spPr bwMode="auto">
                  <a:xfrm>
                    <a:off x="3686232" y="3989551"/>
                    <a:ext cx="530225" cy="639491"/>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４年目</a:t>
                    </a:r>
                  </a:p>
                </p:txBody>
              </p:sp>
              <p:sp>
                <p:nvSpPr>
                  <p:cNvPr id="39" name="角丸四角形 38"/>
                  <p:cNvSpPr/>
                  <p:nvPr/>
                </p:nvSpPr>
                <p:spPr bwMode="auto">
                  <a:xfrm>
                    <a:off x="3039447" y="3983473"/>
                    <a:ext cx="530225" cy="630000"/>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３年目</a:t>
                    </a:r>
                  </a:p>
                </p:txBody>
              </p:sp>
              <p:sp>
                <p:nvSpPr>
                  <p:cNvPr id="40" name="角丸四角形 39"/>
                  <p:cNvSpPr/>
                  <p:nvPr/>
                </p:nvSpPr>
                <p:spPr bwMode="auto">
                  <a:xfrm>
                    <a:off x="4868366" y="3977551"/>
                    <a:ext cx="530225" cy="630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６年目</a:t>
                    </a:r>
                  </a:p>
                </p:txBody>
              </p:sp>
              <p:sp>
                <p:nvSpPr>
                  <p:cNvPr id="41" name="角丸四角形 40"/>
                  <p:cNvSpPr/>
                  <p:nvPr/>
                </p:nvSpPr>
                <p:spPr bwMode="auto">
                  <a:xfrm>
                    <a:off x="5456534" y="3981313"/>
                    <a:ext cx="530225" cy="630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７年目</a:t>
                    </a:r>
                  </a:p>
                </p:txBody>
              </p:sp>
              <p:sp>
                <p:nvSpPr>
                  <p:cNvPr id="42" name="角丸四角形 41"/>
                  <p:cNvSpPr/>
                  <p:nvPr/>
                </p:nvSpPr>
                <p:spPr bwMode="auto">
                  <a:xfrm>
                    <a:off x="6660231" y="3981313"/>
                    <a:ext cx="530225" cy="630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ja-JP" altLang="en-US" sz="1000" dirty="0">
                        <a:solidFill>
                          <a:schemeClr val="tx1"/>
                        </a:solidFill>
                        <a:latin typeface="Meiryo UI" panose="020B0604030504040204" pitchFamily="50" charset="-128"/>
                        <a:ea typeface="Meiryo UI" panose="020B0604030504040204" pitchFamily="50" charset="-128"/>
                      </a:rPr>
                      <a:t>９年目</a:t>
                    </a:r>
                  </a:p>
                </p:txBody>
              </p:sp>
              <p:sp>
                <p:nvSpPr>
                  <p:cNvPr id="43" name="角丸四角形 42"/>
                  <p:cNvSpPr/>
                  <p:nvPr/>
                </p:nvSpPr>
                <p:spPr bwMode="auto">
                  <a:xfrm>
                    <a:off x="7255689" y="3986958"/>
                    <a:ext cx="530226" cy="6300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a:defRPr/>
                    </a:pPr>
                    <a:r>
                      <a:rPr lang="en-US" altLang="ja-JP" sz="900" dirty="0">
                        <a:solidFill>
                          <a:schemeClr val="tx1"/>
                        </a:solidFill>
                        <a:latin typeface="Meiryo UI" panose="020B0604030504040204" pitchFamily="50" charset="-128"/>
                        <a:ea typeface="Meiryo UI" panose="020B0604030504040204" pitchFamily="50" charset="-128"/>
                      </a:rPr>
                      <a:t>10</a:t>
                    </a:r>
                    <a:r>
                      <a:rPr lang="ja-JP" altLang="en-US" sz="900" dirty="0">
                        <a:solidFill>
                          <a:schemeClr val="tx1"/>
                        </a:solidFill>
                        <a:latin typeface="Meiryo UI" panose="020B0604030504040204" pitchFamily="50" charset="-128"/>
                        <a:ea typeface="Meiryo UI" panose="020B0604030504040204" pitchFamily="50" charset="-128"/>
                      </a:rPr>
                      <a:t>年目</a:t>
                    </a:r>
                  </a:p>
                </p:txBody>
              </p:sp>
            </p:grpSp>
            <p:sp>
              <p:nvSpPr>
                <p:cNvPr id="14" name="テキスト ボックス 13"/>
                <p:cNvSpPr txBox="1"/>
                <p:nvPr/>
              </p:nvSpPr>
              <p:spPr>
                <a:xfrm>
                  <a:off x="338341" y="2970287"/>
                  <a:ext cx="5288627" cy="180749"/>
                </a:xfrm>
                <a:prstGeom prst="rect">
                  <a:avLst/>
                </a:prstGeom>
                <a:noFill/>
              </p:spPr>
              <p:txBody>
                <a:bodyPr wrap="none" rtlCol="0">
                  <a:spAutoFit/>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例：令和３年度（令和３年４月</a:t>
                  </a:r>
                  <a:r>
                    <a:rPr kumimoji="1" lang="en-US" altLang="ja-JP" sz="1050" dirty="0">
                      <a:latin typeface="Meiryo UI" panose="020B0604030504040204" pitchFamily="50" charset="-128"/>
                      <a:ea typeface="Meiryo UI" panose="020B0604030504040204" pitchFamily="50" charset="-128"/>
                    </a:rPr>
                    <a:t>1</a:t>
                  </a:r>
                  <a:r>
                    <a:rPr kumimoji="1" lang="ja-JP" altLang="en-US" sz="1050" dirty="0">
                      <a:latin typeface="Meiryo UI" panose="020B0604030504040204" pitchFamily="50" charset="-128"/>
                      <a:ea typeface="Meiryo UI" panose="020B0604030504040204" pitchFamily="50" charset="-128"/>
                    </a:rPr>
                    <a:t>日～令和４年３月</a:t>
                  </a:r>
                  <a:r>
                    <a:rPr kumimoji="1" lang="en-US" altLang="ja-JP" sz="1050" dirty="0">
                      <a:latin typeface="Meiryo UI" panose="020B0604030504040204" pitchFamily="50" charset="-128"/>
                      <a:ea typeface="Meiryo UI" panose="020B0604030504040204" pitchFamily="50" charset="-128"/>
                    </a:rPr>
                    <a:t>31</a:t>
                  </a:r>
                  <a:r>
                    <a:rPr kumimoji="1" lang="ja-JP" altLang="en-US" sz="1050" dirty="0">
                      <a:latin typeface="Meiryo UI" panose="020B0604030504040204" pitchFamily="50" charset="-128"/>
                      <a:ea typeface="Meiryo UI" panose="020B0604030504040204" pitchFamily="50" charset="-128"/>
                    </a:rPr>
                    <a:t>日）に実践研修を修了した場合</a:t>
                  </a:r>
                  <a:r>
                    <a:rPr kumimoji="1" lang="en-US" altLang="ja-JP" sz="1050" dirty="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382352" y="3915715"/>
                  <a:ext cx="6092709" cy="631572"/>
                </a:xfrm>
                <a:prstGeom prst="rect">
                  <a:avLst/>
                </a:prstGeom>
                <a:noFill/>
                <a:ln>
                  <a:solidFill>
                    <a:schemeClr val="tx1"/>
                  </a:solidFill>
                </a:ln>
              </p:spPr>
              <p:txBody>
                <a:bodyPr wrap="square" rtlCol="0">
                  <a:spAutoFit/>
                </a:bodyPr>
                <a:lstStyle/>
                <a:p>
                  <a:pPr>
                    <a:lnSpc>
                      <a:spcPts val="1600"/>
                    </a:lnSpc>
                    <a:defRPr/>
                  </a:pPr>
                  <a:r>
                    <a:rPr lang="ja-JP" altLang="en-US" sz="1000" dirty="0">
                      <a:latin typeface="Meiryo UI" panose="020B0604030504040204" pitchFamily="50" charset="-128"/>
                      <a:ea typeface="Meiryo UI" panose="020B0604030504040204" pitchFamily="50" charset="-128"/>
                    </a:rPr>
                    <a:t>実践研修を修了した翌年度を初年度として、以降５年度毎に１回更新研修を受講する必要があります。</a:t>
                  </a:r>
                  <a:endParaRPr lang="en-US" altLang="ja-JP" sz="1000" dirty="0">
                    <a:latin typeface="Meiryo UI" panose="020B0604030504040204" pitchFamily="50" charset="-128"/>
                    <a:ea typeface="Meiryo UI" panose="020B0604030504040204" pitchFamily="50" charset="-128"/>
                  </a:endParaRPr>
                </a:p>
                <a:p>
                  <a:pPr>
                    <a:lnSpc>
                      <a:spcPts val="1600"/>
                    </a:lnSpc>
                    <a:defRPr/>
                  </a:pPr>
                  <a:r>
                    <a:rPr lang="ja-JP" altLang="en-US" sz="1000" dirty="0">
                      <a:latin typeface="Meiryo UI" panose="020B0604030504040204" pitchFamily="50" charset="-128"/>
                      <a:ea typeface="Meiryo UI" panose="020B0604030504040204" pitchFamily="50" charset="-128"/>
                    </a:rPr>
                    <a:t>令和３年度に実践研修を修了した場合、令和４年度から令和８年度（令和４年４月</a:t>
                  </a: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日から令和９年３月</a:t>
                  </a:r>
                  <a:r>
                    <a:rPr lang="en-US" altLang="ja-JP" sz="1000" dirty="0">
                      <a:latin typeface="Meiryo UI" panose="020B0604030504040204" pitchFamily="50" charset="-128"/>
                      <a:ea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rPr>
                    <a:t>日）までの間に１回目の更新研修を修了する必要があります。令和８年度末（令和９年３月</a:t>
                  </a:r>
                  <a:r>
                    <a:rPr lang="en-US" altLang="ja-JP" sz="1000" dirty="0">
                      <a:latin typeface="Meiryo UI" panose="020B0604030504040204" pitchFamily="50" charset="-128"/>
                      <a:ea typeface="Meiryo UI" panose="020B0604030504040204" pitchFamily="50" charset="-128"/>
                    </a:rPr>
                    <a:t>31</a:t>
                  </a:r>
                  <a:r>
                    <a:rPr lang="ja-JP" altLang="en-US" sz="1000" dirty="0">
                      <a:latin typeface="Meiryo UI" panose="020B0604030504040204" pitchFamily="50" charset="-128"/>
                      <a:ea typeface="Meiryo UI" panose="020B0604030504040204" pitchFamily="50" charset="-128"/>
                    </a:rPr>
                    <a:t>日）までに更新研修を修了できなかった場合は、改めて実践研修を修了しなければサービス管理責任者等として従事することができません。</a:t>
                  </a:r>
                </a:p>
              </p:txBody>
            </p:sp>
          </p:grpSp>
          <p:sp>
            <p:nvSpPr>
              <p:cNvPr id="77" name="テキスト ボックス 175"/>
              <p:cNvSpPr txBox="1">
                <a:spLocks noChangeArrowheads="1"/>
              </p:cNvSpPr>
              <p:nvPr/>
            </p:nvSpPr>
            <p:spPr bwMode="auto">
              <a:xfrm>
                <a:off x="5839448" y="1462352"/>
                <a:ext cx="643481" cy="290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800" dirty="0">
                    <a:latin typeface="Meiryo UI" panose="020B0604030504040204" pitchFamily="50" charset="-128"/>
                    <a:ea typeface="Meiryo UI" panose="020B0604030504040204" pitchFamily="50" charset="-128"/>
                  </a:rPr>
                  <a:t>R14</a:t>
                </a:r>
                <a:r>
                  <a:rPr lang="ja-JP" altLang="en-US" sz="800" dirty="0">
                    <a:latin typeface="Meiryo UI" panose="020B0604030504040204" pitchFamily="50" charset="-128"/>
                    <a:ea typeface="Meiryo UI" panose="020B0604030504040204" pitchFamily="50" charset="-128"/>
                  </a:rPr>
                  <a:t>年度</a:t>
                </a:r>
                <a:endParaRPr lang="en-US" altLang="ja-JP" sz="800" dirty="0">
                  <a:latin typeface="Meiryo UI" panose="020B0604030504040204" pitchFamily="50" charset="-128"/>
                  <a:ea typeface="Meiryo UI" panose="020B0604030504040204" pitchFamily="50" charset="-128"/>
                </a:endParaRPr>
              </a:p>
              <a:p>
                <a:pPr>
                  <a:spcBef>
                    <a:spcPct val="0"/>
                  </a:spcBef>
                  <a:buFontTx/>
                  <a:buNone/>
                </a:pPr>
                <a:r>
                  <a:rPr lang="en-US" altLang="ja-JP" sz="800" dirty="0">
                    <a:latin typeface="Meiryo UI" panose="020B0604030504040204" pitchFamily="50" charset="-128"/>
                    <a:ea typeface="Meiryo UI" panose="020B0604030504040204" pitchFamily="50" charset="-128"/>
                  </a:rPr>
                  <a:t>(2032)</a:t>
                </a:r>
                <a:endParaRPr lang="ja-JP" altLang="en-US" sz="1050" dirty="0">
                  <a:latin typeface="Meiryo UI" panose="020B0604030504040204" pitchFamily="50" charset="-128"/>
                  <a:ea typeface="Meiryo UI" panose="020B0604030504040204" pitchFamily="50" charset="-128"/>
                </a:endParaRPr>
              </a:p>
            </p:txBody>
          </p:sp>
        </p:grpSp>
        <p:sp>
          <p:nvSpPr>
            <p:cNvPr id="78" name="テキスト ボックス 77"/>
            <p:cNvSpPr txBox="1"/>
            <p:nvPr/>
          </p:nvSpPr>
          <p:spPr>
            <a:xfrm>
              <a:off x="382863" y="703680"/>
              <a:ext cx="6200234" cy="415498"/>
            </a:xfrm>
            <a:prstGeom prst="rect">
              <a:avLst/>
            </a:prstGeom>
            <a:noFill/>
          </p:spPr>
          <p:txBody>
            <a:bodyPr wrap="square" rtlCol="0">
              <a:spAutoFit/>
            </a:bodyPr>
            <a:lstStyle/>
            <a:p>
              <a:r>
                <a:rPr kumimoji="1" lang="ja-JP" altLang="en-US" sz="1050" u="sng" dirty="0">
                  <a:latin typeface="Meiryo UI" panose="020B0604030504040204" pitchFamily="50" charset="-128"/>
                  <a:ea typeface="Meiryo UI" panose="020B0604030504040204" pitchFamily="50" charset="-128"/>
                </a:rPr>
                <a:t>○平成</a:t>
              </a:r>
              <a:r>
                <a:rPr kumimoji="1" lang="en-US" altLang="ja-JP" sz="1050" u="sng" dirty="0">
                  <a:latin typeface="Meiryo UI" panose="020B0604030504040204" pitchFamily="50" charset="-128"/>
                  <a:ea typeface="Meiryo UI" panose="020B0604030504040204" pitchFamily="50" charset="-128"/>
                </a:rPr>
                <a:t>31</a:t>
              </a:r>
              <a:r>
                <a:rPr kumimoji="1" lang="ja-JP" altLang="en-US" sz="1050" u="sng" dirty="0">
                  <a:latin typeface="Meiryo UI" panose="020B0604030504040204" pitchFamily="50" charset="-128"/>
                  <a:ea typeface="Meiryo UI" panose="020B0604030504040204" pitchFamily="50" charset="-128"/>
                </a:rPr>
                <a:t>年</a:t>
              </a:r>
              <a:r>
                <a:rPr kumimoji="1" lang="en-US" altLang="ja-JP" sz="1050" u="sng" dirty="0">
                  <a:latin typeface="Meiryo UI" panose="020B0604030504040204" pitchFamily="50" charset="-128"/>
                  <a:ea typeface="Meiryo UI" panose="020B0604030504040204" pitchFamily="50" charset="-128"/>
                </a:rPr>
                <a:t>3</a:t>
              </a:r>
              <a:r>
                <a:rPr kumimoji="1" lang="ja-JP" altLang="en-US" sz="1050" u="sng" dirty="0">
                  <a:latin typeface="Meiryo UI" panose="020B0604030504040204" pitchFamily="50" charset="-128"/>
                  <a:ea typeface="Meiryo UI" panose="020B0604030504040204" pitchFamily="50" charset="-128"/>
                </a:rPr>
                <a:t>月</a:t>
              </a:r>
              <a:r>
                <a:rPr kumimoji="1" lang="en-US" altLang="ja-JP" sz="1050" u="sng" dirty="0">
                  <a:latin typeface="Meiryo UI" panose="020B0604030504040204" pitchFamily="50" charset="-128"/>
                  <a:ea typeface="Meiryo UI" panose="020B0604030504040204" pitchFamily="50" charset="-128"/>
                </a:rPr>
                <a:t>31</a:t>
              </a:r>
              <a:r>
                <a:rPr kumimoji="1" lang="ja-JP" altLang="en-US" sz="1050" u="sng" dirty="0">
                  <a:latin typeface="Meiryo UI" panose="020B0604030504040204" pitchFamily="50" charset="-128"/>
                  <a:ea typeface="Meiryo UI" panose="020B0604030504040204" pitchFamily="50" charset="-128"/>
                </a:rPr>
                <a:t>日までにサービス管理責任者等としての従事要件を満たしていた方で、令和５年度末</a:t>
              </a:r>
              <a:endParaRPr kumimoji="1" lang="en-US" altLang="ja-JP" sz="1050" u="sng" dirty="0">
                <a:latin typeface="Meiryo UI" panose="020B0604030504040204" pitchFamily="50" charset="-128"/>
                <a:ea typeface="Meiryo UI" panose="020B0604030504040204" pitchFamily="50" charset="-128"/>
              </a:endParaRPr>
            </a:p>
            <a:p>
              <a:r>
                <a:rPr kumimoji="1" lang="ja-JP" altLang="en-US" sz="1050" u="sng" dirty="0">
                  <a:latin typeface="Meiryo UI" panose="020B0604030504040204" pitchFamily="50" charset="-128"/>
                  <a:ea typeface="Meiryo UI" panose="020B0604030504040204" pitchFamily="50" charset="-128"/>
                </a:rPr>
                <a:t>（令和６年３月</a:t>
              </a:r>
              <a:r>
                <a:rPr kumimoji="1" lang="en-US" altLang="ja-JP" sz="1050" u="sng" dirty="0">
                  <a:latin typeface="Meiryo UI" panose="020B0604030504040204" pitchFamily="50" charset="-128"/>
                  <a:ea typeface="Meiryo UI" panose="020B0604030504040204" pitchFamily="50" charset="-128"/>
                </a:rPr>
                <a:t>31</a:t>
              </a:r>
              <a:r>
                <a:rPr kumimoji="1" lang="ja-JP" altLang="en-US" sz="1050" u="sng" dirty="0">
                  <a:latin typeface="Meiryo UI" panose="020B0604030504040204" pitchFamily="50" charset="-128"/>
                  <a:ea typeface="Meiryo UI" panose="020B0604030504040204" pitchFamily="50" charset="-128"/>
                </a:rPr>
                <a:t>日）までに　更新研修１回目を修了した方の場合</a:t>
              </a:r>
              <a:endParaRPr kumimoji="1" lang="ja-JP" altLang="en-US" sz="1000" u="sng" dirty="0">
                <a:latin typeface="Meiryo UI" panose="020B0604030504040204" pitchFamily="50" charset="-128"/>
                <a:ea typeface="Meiryo UI" panose="020B0604030504040204" pitchFamily="50" charset="-128"/>
              </a:endParaRPr>
            </a:p>
          </p:txBody>
        </p:sp>
        <p:sp>
          <p:nvSpPr>
            <p:cNvPr id="87" name="テキスト ボックス 86"/>
            <p:cNvSpPr txBox="1"/>
            <p:nvPr/>
          </p:nvSpPr>
          <p:spPr>
            <a:xfrm>
              <a:off x="343482" y="3671248"/>
              <a:ext cx="6200234" cy="261610"/>
            </a:xfrm>
            <a:prstGeom prst="rect">
              <a:avLst/>
            </a:prstGeom>
            <a:noFill/>
          </p:spPr>
          <p:txBody>
            <a:bodyPr wrap="square" rtlCol="0">
              <a:spAutoFit/>
            </a:bodyPr>
            <a:lstStyle/>
            <a:p>
              <a:r>
                <a:rPr kumimoji="1" lang="ja-JP" altLang="en-US" sz="1050" u="sng" dirty="0">
                  <a:latin typeface="Meiryo UI" panose="020B0604030504040204" pitchFamily="50" charset="-128"/>
                  <a:ea typeface="Meiryo UI" panose="020B0604030504040204" pitchFamily="50" charset="-128"/>
                </a:rPr>
                <a:t>○令和３年度（令和３年４月１日）以降に実践研修を修了した方の場合</a:t>
              </a:r>
            </a:p>
          </p:txBody>
        </p:sp>
      </p:grpSp>
      <p:graphicFrame>
        <p:nvGraphicFramePr>
          <p:cNvPr id="79" name="表 78">
            <a:extLst>
              <a:ext uri="{FF2B5EF4-FFF2-40B4-BE49-F238E27FC236}">
                <a16:creationId xmlns:a16="http://schemas.microsoft.com/office/drawing/2014/main" id="{B45A3867-8B82-41E0-9A3D-20740C38C2BA}"/>
              </a:ext>
            </a:extLst>
          </p:cNvPr>
          <p:cNvGraphicFramePr>
            <a:graphicFrameLocks noGrp="1"/>
          </p:cNvGraphicFramePr>
          <p:nvPr>
            <p:extLst>
              <p:ext uri="{D42A27DB-BD31-4B8C-83A1-F6EECF244321}">
                <p14:modId xmlns:p14="http://schemas.microsoft.com/office/powerpoint/2010/main" val="3374913642"/>
              </p:ext>
            </p:extLst>
          </p:nvPr>
        </p:nvGraphicFramePr>
        <p:xfrm>
          <a:off x="391054" y="673485"/>
          <a:ext cx="5864895" cy="1450047"/>
        </p:xfrm>
        <a:graphic>
          <a:graphicData uri="http://schemas.openxmlformats.org/drawingml/2006/table">
            <a:tbl>
              <a:tblPr firstRow="1" bandRow="1">
                <a:tableStyleId>{17292A2E-F333-43FB-9621-5CBBE7FDCDCB}</a:tableStyleId>
              </a:tblPr>
              <a:tblGrid>
                <a:gridCol w="1704479">
                  <a:extLst>
                    <a:ext uri="{9D8B030D-6E8A-4147-A177-3AD203B41FA5}">
                      <a16:colId xmlns:a16="http://schemas.microsoft.com/office/drawing/2014/main" val="3105123629"/>
                    </a:ext>
                  </a:extLst>
                </a:gridCol>
                <a:gridCol w="4160416">
                  <a:extLst>
                    <a:ext uri="{9D8B030D-6E8A-4147-A177-3AD203B41FA5}">
                      <a16:colId xmlns:a16="http://schemas.microsoft.com/office/drawing/2014/main" val="44495426"/>
                    </a:ext>
                  </a:extLst>
                </a:gridCol>
              </a:tblGrid>
              <a:tr h="296999">
                <a:tc>
                  <a:txBody>
                    <a:bodyPr/>
                    <a:lstStyle/>
                    <a:p>
                      <a:pPr algn="ctr"/>
                      <a:r>
                        <a:rPr kumimoji="1" lang="ja-JP" altLang="en-US" sz="1100" b="0" dirty="0">
                          <a:solidFill>
                            <a:schemeClr val="tx1"/>
                          </a:solidFill>
                          <a:latin typeface="Meiryo UI" panose="020B0604030504040204" pitchFamily="50" charset="-128"/>
                          <a:ea typeface="Meiryo UI" panose="020B0604030504040204" pitchFamily="50" charset="-128"/>
                        </a:rPr>
                        <a:t>研修事業者名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66"/>
                    </a:solidFill>
                  </a:tcP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大阪府地域福祉推進財団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66"/>
                    </a:solidFill>
                  </a:tcPr>
                </a:tc>
                <a:extLst>
                  <a:ext uri="{0D108BD9-81ED-4DB2-BD59-A6C34878D82A}">
                    <a16:rowId xmlns:a16="http://schemas.microsoft.com/office/drawing/2014/main" val="3399962459"/>
                  </a:ext>
                </a:extLst>
              </a:tr>
              <a:tr h="288262">
                <a:tc>
                  <a:txBody>
                    <a:bodyPr/>
                    <a:lstStyle/>
                    <a:p>
                      <a:pPr algn="ctr"/>
                      <a:r>
                        <a:rPr kumimoji="1" lang="ja-JP" altLang="en-US" sz="1200" dirty="0">
                          <a:latin typeface="Meiryo UI" panose="020B0604030504040204" pitchFamily="50" charset="-128"/>
                          <a:ea typeface="Meiryo UI" panose="020B0604030504040204" pitchFamily="50" charset="-128"/>
                        </a:rPr>
                        <a:t>募集期間</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令和８年８月中旬から令和８年９月上旬</a:t>
                      </a:r>
                      <a:endParaRPr kumimoji="1" lang="ja-JP" altLang="en-US" sz="105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0907693"/>
                  </a:ext>
                </a:extLst>
              </a:tr>
              <a:tr h="288262">
                <a:tc>
                  <a:txBody>
                    <a:bodyPr/>
                    <a:lstStyle/>
                    <a:p>
                      <a:pPr algn="ctr"/>
                      <a:r>
                        <a:rPr kumimoji="1" lang="ja-JP" altLang="en-US" sz="1200" dirty="0">
                          <a:latin typeface="Meiryo UI" panose="020B0604030504040204" pitchFamily="50" charset="-128"/>
                          <a:ea typeface="Meiryo UI" panose="020B0604030504040204" pitchFamily="50" charset="-128"/>
                        </a:rPr>
                        <a:t>研修期間</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dirty="0">
                          <a:latin typeface="Meiryo UI" panose="020B0604030504040204" pitchFamily="50" charset="-128"/>
                          <a:ea typeface="Meiryo UI" panose="020B0604030504040204" pitchFamily="50" charset="-128"/>
                        </a:rPr>
                        <a:t>令和８年</a:t>
                      </a:r>
                      <a:r>
                        <a:rPr kumimoji="1" lang="en-US" altLang="ja-JP" sz="1050" dirty="0">
                          <a:latin typeface="Meiryo UI" panose="020B0604030504040204" pitchFamily="50" charset="-128"/>
                          <a:ea typeface="Meiryo UI" panose="020B0604030504040204" pitchFamily="50" charset="-128"/>
                        </a:rPr>
                        <a:t>11</a:t>
                      </a:r>
                      <a:r>
                        <a:rPr kumimoji="1" lang="ja-JP" altLang="en-US" sz="1050" dirty="0">
                          <a:latin typeface="Meiryo UI" panose="020B0604030504040204" pitchFamily="50" charset="-128"/>
                          <a:ea typeface="Meiryo UI" panose="020B0604030504040204" pitchFamily="50" charset="-128"/>
                        </a:rPr>
                        <a:t>月中旬から令和９年３月中旬</a:t>
                      </a:r>
                      <a:endParaRPr kumimoji="1" lang="en-US" altLang="ja-JP" sz="105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25911440"/>
                  </a:ext>
                </a:extLst>
              </a:tr>
              <a:tr h="288262">
                <a:tc>
                  <a:txBody>
                    <a:bodyPr/>
                    <a:lstStyle/>
                    <a:p>
                      <a:pPr algn="ctr"/>
                      <a:r>
                        <a:rPr kumimoji="1" lang="ja-JP" altLang="en-US" sz="1200" dirty="0">
                          <a:latin typeface="Meiryo UI" panose="020B0604030504040204" pitchFamily="50" charset="-128"/>
                          <a:ea typeface="Meiryo UI" panose="020B0604030504040204" pitchFamily="50" charset="-128"/>
                        </a:rPr>
                        <a:t>会場</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050" b="0" dirty="0">
                          <a:solidFill>
                            <a:schemeClr val="tx1"/>
                          </a:solidFill>
                          <a:latin typeface="Meiryo UI" panose="020B0604030504040204" pitchFamily="50" charset="-128"/>
                          <a:ea typeface="Meiryo UI" panose="020B0604030504040204" pitchFamily="50" charset="-128"/>
                        </a:rPr>
                        <a:t>大阪市内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8905040"/>
                  </a:ext>
                </a:extLst>
              </a:tr>
              <a:tr h="28826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ホームページ</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050" dirty="0">
                          <a:latin typeface="Meiryo UI" panose="020B0604030504040204" pitchFamily="50" charset="-128"/>
                          <a:ea typeface="Meiryo UI" panose="020B0604030504040204" pitchFamily="50" charset="-128"/>
                          <a:hlinkClick r:id="rId3"/>
                        </a:rPr>
                        <a:t>https://www.fine-osaka.jp/trainfo-2.htm</a:t>
                      </a:r>
                      <a:endParaRPr kumimoji="1" lang="en-US" altLang="ja-JP" sz="105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84539100"/>
                  </a:ext>
                </a:extLst>
              </a:tr>
            </a:tbl>
          </a:graphicData>
        </a:graphic>
      </p:graphicFrame>
      <p:sp>
        <p:nvSpPr>
          <p:cNvPr id="80" name="テキスト ボックス 79">
            <a:extLst>
              <a:ext uri="{FF2B5EF4-FFF2-40B4-BE49-F238E27FC236}">
                <a16:creationId xmlns:a16="http://schemas.microsoft.com/office/drawing/2014/main" id="{5801247C-D103-469F-827F-F6373696439F}"/>
              </a:ext>
            </a:extLst>
          </p:cNvPr>
          <p:cNvSpPr txBox="1"/>
          <p:nvPr/>
        </p:nvSpPr>
        <p:spPr>
          <a:xfrm>
            <a:off x="297978" y="281470"/>
            <a:ext cx="5985564" cy="338554"/>
          </a:xfrm>
          <a:prstGeom prst="rect">
            <a:avLst/>
          </a:prstGeom>
          <a:noFill/>
        </p:spPr>
        <p:txBody>
          <a:bodyPr wrap="square" rtlCol="0">
            <a:spAutoFit/>
          </a:bodyPr>
          <a:lstStyle/>
          <a:p>
            <a:r>
              <a:rPr kumimoji="1" lang="ja-JP" altLang="en-US" sz="1600" b="1" dirty="0">
                <a:solidFill>
                  <a:srgbClr val="FF3300"/>
                </a:solidFill>
                <a:effectLst>
                  <a:outerShdw blurRad="50800" dist="50800" dir="5400000" algn="ctr" rotWithShape="0">
                    <a:srgbClr val="FEE9AC"/>
                  </a:outerShdw>
                </a:effectLst>
                <a:latin typeface="ＭＳ Ｐゴシック" panose="020B0600070205080204" pitchFamily="50" charset="-128"/>
                <a:ea typeface="ＭＳ Ｐゴシック" panose="020B0600070205080204" pitchFamily="50" charset="-128"/>
              </a:rPr>
              <a:t>■令和８年度大阪府サービス管理責任者等更新研修実施予定</a:t>
            </a:r>
          </a:p>
        </p:txBody>
      </p:sp>
    </p:spTree>
    <p:extLst>
      <p:ext uri="{BB962C8B-B14F-4D97-AF65-F5344CB8AC3E}">
        <p14:creationId xmlns:p14="http://schemas.microsoft.com/office/powerpoint/2010/main" val="41784320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1341</Words>
  <Application>Microsoft Office PowerPoint</Application>
  <PresentationFormat>A4 210 x 297 mm</PresentationFormat>
  <Paragraphs>143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Ｐゴシック</vt:lpstr>
      <vt:lpstr>游ゴシック</vt:lpstr>
      <vt:lpstr>Arial</vt:lpstr>
      <vt:lpstr>Calibri</vt:lpstr>
      <vt:lpstr>Calibri Light</vt:lpstr>
      <vt:lpstr>Office テーマ</vt:lpstr>
      <vt:lpstr>サービス管理責任者等更新研修のご案内</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2025-03-21T15:47:30Z</dcterms:created>
  <dcterms:modified xsi:type="dcterms:W3CDTF">2026-02-20T08:58:06Z</dcterms:modified>
</cp:coreProperties>
</file>