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2" autoAdjust="0"/>
    <p:restoredTop sz="95246" autoAdjust="0"/>
  </p:normalViewPr>
  <p:slideViewPr>
    <p:cSldViewPr>
      <p:cViewPr>
        <p:scale>
          <a:sx n="100" d="100"/>
          <a:sy n="100" d="100"/>
        </p:scale>
        <p:origin x="-1332" y="6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2015/11/20</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fine-osaka.j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角丸四角形 127"/>
          <p:cNvSpPr/>
          <p:nvPr/>
        </p:nvSpPr>
        <p:spPr>
          <a:xfrm>
            <a:off x="188640" y="8100392"/>
            <a:ext cx="3528392" cy="432048"/>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角丸四角形 128"/>
          <p:cNvSpPr/>
          <p:nvPr/>
        </p:nvSpPr>
        <p:spPr>
          <a:xfrm>
            <a:off x="188640" y="8604448"/>
            <a:ext cx="3528392" cy="432048"/>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88640" y="7596336"/>
            <a:ext cx="3528392" cy="432048"/>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角丸四角形 93"/>
          <p:cNvSpPr/>
          <p:nvPr/>
        </p:nvSpPr>
        <p:spPr>
          <a:xfrm>
            <a:off x="188640" y="5353849"/>
            <a:ext cx="3528392" cy="394360"/>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a:off x="188640" y="4888612"/>
            <a:ext cx="3528392" cy="394360"/>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角丸四角形 90"/>
          <p:cNvSpPr/>
          <p:nvPr/>
        </p:nvSpPr>
        <p:spPr>
          <a:xfrm>
            <a:off x="188640" y="4427984"/>
            <a:ext cx="3528392" cy="394360"/>
          </a:xfrm>
          <a:prstGeom prst="roundRect">
            <a:avLst>
              <a:gd name="adj" fmla="val 50000"/>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0" y="2915816"/>
            <a:ext cx="6858000" cy="415498"/>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　　研修記録シートは、研修受講前後を通して、各自の理解度を把握し、研修による学習効果の向上と学習後のポイントを焦点化し、継続的な資質向上に役立てる目的として使用します。</a:t>
            </a:r>
            <a:endParaRPr lang="en-US" altLang="ja-JP" sz="1050" dirty="0" smtClean="0">
              <a:latin typeface="ＭＳ 明朝" pitchFamily="17" charset="-128"/>
              <a:ea typeface="ＭＳ 明朝" pitchFamily="17" charset="-128"/>
            </a:endParaRPr>
          </a:p>
        </p:txBody>
      </p:sp>
      <p:sp>
        <p:nvSpPr>
          <p:cNvPr id="20" name="テキスト ボックス 19"/>
          <p:cNvSpPr txBox="1"/>
          <p:nvPr/>
        </p:nvSpPr>
        <p:spPr>
          <a:xfrm>
            <a:off x="0" y="3851920"/>
            <a:ext cx="4365104" cy="253916"/>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　　このシートは３種類あり、それぞれ記入者が設定されています。</a:t>
            </a:r>
            <a:endParaRPr lang="en-US" altLang="ja-JP" sz="1050" dirty="0" smtClean="0">
              <a:latin typeface="ＭＳ 明朝" pitchFamily="17" charset="-128"/>
              <a:ea typeface="ＭＳ 明朝" pitchFamily="17" charset="-128"/>
            </a:endParaRPr>
          </a:p>
        </p:txBody>
      </p:sp>
      <p:grpSp>
        <p:nvGrpSpPr>
          <p:cNvPr id="21" name="グループ化 20"/>
          <p:cNvGrpSpPr/>
          <p:nvPr/>
        </p:nvGrpSpPr>
        <p:grpSpPr>
          <a:xfrm>
            <a:off x="323850" y="4532496"/>
            <a:ext cx="2025030" cy="253916"/>
            <a:chOff x="323850" y="2252638"/>
            <a:chExt cx="2025030" cy="253916"/>
          </a:xfrm>
        </p:grpSpPr>
        <p:grpSp>
          <p:nvGrpSpPr>
            <p:cNvPr id="22" name="グループ化 21"/>
            <p:cNvGrpSpPr/>
            <p:nvPr/>
          </p:nvGrpSpPr>
          <p:grpSpPr>
            <a:xfrm>
              <a:off x="323850" y="2267744"/>
              <a:ext cx="224830" cy="224830"/>
              <a:chOff x="764704" y="2627784"/>
              <a:chExt cx="432048" cy="432048"/>
            </a:xfrm>
          </p:grpSpPr>
          <p:sp>
            <p:nvSpPr>
              <p:cNvPr id="24" name="円/楕円 23"/>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dirty="0" smtClean="0">
                    <a:ln w="6350">
                      <a:solidFill>
                        <a:schemeClr val="bg1"/>
                      </a:solidFill>
                      <a:prstDash val="solid"/>
                    </a:ln>
                    <a:solidFill>
                      <a:schemeClr val="bg1"/>
                    </a:solidFill>
                    <a:latin typeface="HG創英角ｺﾞｼｯｸUB" pitchFamily="49" charset="-128"/>
                    <a:ea typeface="HG創英角ｺﾞｼｯｸUB" pitchFamily="49" charset="-128"/>
                  </a:rPr>
                  <a:t>1</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23" name="テキスト ボックス 22"/>
            <p:cNvSpPr txBox="1"/>
            <p:nvPr/>
          </p:nvSpPr>
          <p:spPr>
            <a:xfrm>
              <a:off x="540642" y="2252638"/>
              <a:ext cx="1808238" cy="253916"/>
            </a:xfrm>
            <a:prstGeom prst="rect">
              <a:avLst/>
            </a:prstGeom>
            <a:noFill/>
          </p:spPr>
          <p:txBody>
            <a:bodyPr wrap="square" rtlCol="0">
              <a:spAutoFit/>
            </a:bodyPr>
            <a:lstStyle/>
            <a:p>
              <a:r>
                <a:rPr lang="ja-JP" altLang="en-US" sz="1050" dirty="0" smtClean="0"/>
                <a:t>研修記録シート１（目標）</a:t>
              </a:r>
              <a:endParaRPr lang="en-US" altLang="ja-JP" sz="1050" dirty="0" smtClean="0"/>
            </a:p>
          </p:txBody>
        </p:sp>
      </p:grpSp>
      <p:grpSp>
        <p:nvGrpSpPr>
          <p:cNvPr id="26" name="グループ化 25"/>
          <p:cNvGrpSpPr/>
          <p:nvPr/>
        </p:nvGrpSpPr>
        <p:grpSpPr>
          <a:xfrm>
            <a:off x="323850" y="4950773"/>
            <a:ext cx="2385070" cy="253916"/>
            <a:chOff x="323850" y="2252638"/>
            <a:chExt cx="2385070" cy="253916"/>
          </a:xfrm>
        </p:grpSpPr>
        <p:grpSp>
          <p:nvGrpSpPr>
            <p:cNvPr id="27" name="グループ化 26"/>
            <p:cNvGrpSpPr/>
            <p:nvPr/>
          </p:nvGrpSpPr>
          <p:grpSpPr>
            <a:xfrm>
              <a:off x="323850" y="2267744"/>
              <a:ext cx="224830" cy="224830"/>
              <a:chOff x="764704" y="2627784"/>
              <a:chExt cx="432048" cy="432048"/>
            </a:xfrm>
          </p:grpSpPr>
          <p:sp>
            <p:nvSpPr>
              <p:cNvPr id="29" name="円/楕円 28"/>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2</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28" name="テキスト ボックス 27"/>
            <p:cNvSpPr txBox="1"/>
            <p:nvPr/>
          </p:nvSpPr>
          <p:spPr>
            <a:xfrm>
              <a:off x="540642" y="2252638"/>
              <a:ext cx="2168278" cy="253916"/>
            </a:xfrm>
            <a:prstGeom prst="rect">
              <a:avLst/>
            </a:prstGeom>
            <a:noFill/>
          </p:spPr>
          <p:txBody>
            <a:bodyPr wrap="square" rtlCol="0">
              <a:spAutoFit/>
            </a:bodyPr>
            <a:lstStyle/>
            <a:p>
              <a:r>
                <a:rPr lang="ja-JP" altLang="en-US" sz="1050" dirty="0" smtClean="0"/>
                <a:t>研修記録シート２（評価）</a:t>
              </a:r>
              <a:endParaRPr lang="en-US" altLang="ja-JP" sz="1050" dirty="0" smtClean="0"/>
            </a:p>
          </p:txBody>
        </p:sp>
      </p:grpSp>
      <p:grpSp>
        <p:nvGrpSpPr>
          <p:cNvPr id="70" name="グループ化 69"/>
          <p:cNvGrpSpPr/>
          <p:nvPr/>
        </p:nvGrpSpPr>
        <p:grpSpPr>
          <a:xfrm>
            <a:off x="2596722" y="4459837"/>
            <a:ext cx="524151" cy="328187"/>
            <a:chOff x="3667125" y="3264484"/>
            <a:chExt cx="675878" cy="423186"/>
          </a:xfrm>
        </p:grpSpPr>
        <p:sp>
          <p:nvSpPr>
            <p:cNvPr id="65" name="角丸四角形 64"/>
            <p:cNvSpPr/>
            <p:nvPr/>
          </p:nvSpPr>
          <p:spPr>
            <a:xfrm>
              <a:off x="3717032" y="3315132"/>
              <a:ext cx="588065" cy="320763"/>
            </a:xfrm>
            <a:prstGeom prst="roundRect">
              <a:avLst>
                <a:gd name="adj" fmla="val 50000"/>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HGPｺﾞｼｯｸM" pitchFamily="50" charset="-128"/>
                <a:ea typeface="HGPｺﾞｼｯｸM" pitchFamily="50" charset="-128"/>
              </a:endParaRPr>
            </a:p>
          </p:txBody>
        </p:sp>
        <p:sp>
          <p:nvSpPr>
            <p:cNvPr id="67" name="テキスト ボックス 66"/>
            <p:cNvSpPr txBox="1"/>
            <p:nvPr/>
          </p:nvSpPr>
          <p:spPr>
            <a:xfrm>
              <a:off x="3667125" y="3264484"/>
              <a:ext cx="675878" cy="423186"/>
            </a:xfrm>
            <a:prstGeom prst="rect">
              <a:avLst/>
            </a:prstGeom>
            <a:noFill/>
          </p:spPr>
          <p:txBody>
            <a:bodyPr wrap="square" rtlCol="0" anchor="ctr" anchorCtr="0">
              <a:normAutofit/>
            </a:bodyPr>
            <a:lstStyle/>
            <a:p>
              <a:pPr algn="ctr"/>
              <a:r>
                <a:rPr lang="ja-JP" altLang="en-US" sz="800" dirty="0" smtClean="0">
                  <a:latin typeface="HGPｺﾞｼｯｸM" pitchFamily="50" charset="-128"/>
                  <a:ea typeface="HGPｺﾞｼｯｸM" pitchFamily="50" charset="-128"/>
                </a:rPr>
                <a:t>受講者</a:t>
              </a:r>
              <a:endParaRPr lang="en-US" altLang="ja-JP" sz="800" dirty="0" smtClean="0">
                <a:latin typeface="HGPｺﾞｼｯｸM" pitchFamily="50" charset="-128"/>
                <a:ea typeface="HGPｺﾞｼｯｸM" pitchFamily="50" charset="-128"/>
              </a:endParaRPr>
            </a:p>
          </p:txBody>
        </p:sp>
      </p:grpSp>
      <p:sp>
        <p:nvSpPr>
          <p:cNvPr id="73" name="角丸四角形 72"/>
          <p:cNvSpPr/>
          <p:nvPr/>
        </p:nvSpPr>
        <p:spPr>
          <a:xfrm>
            <a:off x="3176400" y="4499115"/>
            <a:ext cx="505199" cy="248756"/>
          </a:xfrm>
          <a:prstGeom prst="roundRect">
            <a:avLst>
              <a:gd name="adj" fmla="val 50000"/>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HGPｺﾞｼｯｸM" pitchFamily="50" charset="-128"/>
              <a:ea typeface="HGPｺﾞｼｯｸM" pitchFamily="50" charset="-128"/>
            </a:endParaRPr>
          </a:p>
        </p:txBody>
      </p:sp>
      <p:sp>
        <p:nvSpPr>
          <p:cNvPr id="74" name="テキスト ボックス 73"/>
          <p:cNvSpPr txBox="1"/>
          <p:nvPr/>
        </p:nvSpPr>
        <p:spPr>
          <a:xfrm>
            <a:off x="3138520" y="4503433"/>
            <a:ext cx="794536" cy="288472"/>
          </a:xfrm>
          <a:prstGeom prst="rect">
            <a:avLst/>
          </a:prstGeom>
          <a:noFill/>
        </p:spPr>
        <p:txBody>
          <a:bodyPr wrap="square" rtlCol="0" anchor="ctr" anchorCtr="0">
            <a:noAutofit/>
          </a:bodyPr>
          <a:lstStyle/>
          <a:p>
            <a:r>
              <a:rPr lang="ja-JP" altLang="en-US" sz="800" dirty="0" smtClean="0">
                <a:latin typeface="HGPｺﾞｼｯｸM" pitchFamily="50" charset="-128"/>
                <a:ea typeface="HGPｺﾞｼｯｸM" pitchFamily="50" charset="-128"/>
              </a:rPr>
              <a:t>管理者等</a:t>
            </a:r>
            <a:endParaRPr lang="en-US" altLang="ja-JP" sz="800" dirty="0" smtClean="0">
              <a:latin typeface="HGPｺﾞｼｯｸM" pitchFamily="50" charset="-128"/>
              <a:ea typeface="HGPｺﾞｼｯｸM" pitchFamily="50" charset="-128"/>
            </a:endParaRPr>
          </a:p>
        </p:txBody>
      </p:sp>
      <p:grpSp>
        <p:nvGrpSpPr>
          <p:cNvPr id="75" name="グループ化 74"/>
          <p:cNvGrpSpPr/>
          <p:nvPr/>
        </p:nvGrpSpPr>
        <p:grpSpPr>
          <a:xfrm>
            <a:off x="2596722" y="4914111"/>
            <a:ext cx="524151" cy="328187"/>
            <a:chOff x="3667125" y="3264484"/>
            <a:chExt cx="675878" cy="423186"/>
          </a:xfrm>
        </p:grpSpPr>
        <p:sp>
          <p:nvSpPr>
            <p:cNvPr id="76" name="角丸四角形 75"/>
            <p:cNvSpPr/>
            <p:nvPr/>
          </p:nvSpPr>
          <p:spPr>
            <a:xfrm>
              <a:off x="3717032" y="3315132"/>
              <a:ext cx="588065" cy="320763"/>
            </a:xfrm>
            <a:prstGeom prst="roundRect">
              <a:avLst>
                <a:gd name="adj" fmla="val 50000"/>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HGPｺﾞｼｯｸM" pitchFamily="50" charset="-128"/>
                <a:ea typeface="HGPｺﾞｼｯｸM" pitchFamily="50" charset="-128"/>
              </a:endParaRPr>
            </a:p>
          </p:txBody>
        </p:sp>
        <p:sp>
          <p:nvSpPr>
            <p:cNvPr id="77" name="テキスト ボックス 76"/>
            <p:cNvSpPr txBox="1"/>
            <p:nvPr/>
          </p:nvSpPr>
          <p:spPr>
            <a:xfrm>
              <a:off x="3667125" y="3264484"/>
              <a:ext cx="675878" cy="423186"/>
            </a:xfrm>
            <a:prstGeom prst="rect">
              <a:avLst/>
            </a:prstGeom>
            <a:noFill/>
          </p:spPr>
          <p:txBody>
            <a:bodyPr wrap="square" rtlCol="0" anchor="ctr" anchorCtr="0">
              <a:normAutofit/>
            </a:bodyPr>
            <a:lstStyle/>
            <a:p>
              <a:pPr algn="ctr"/>
              <a:r>
                <a:rPr lang="ja-JP" altLang="en-US" sz="800" dirty="0" smtClean="0">
                  <a:latin typeface="HGPｺﾞｼｯｸM" pitchFamily="50" charset="-128"/>
                  <a:ea typeface="HGPｺﾞｼｯｸM" pitchFamily="50" charset="-128"/>
                </a:rPr>
                <a:t>受講者</a:t>
              </a:r>
              <a:endParaRPr lang="en-US" altLang="ja-JP" sz="800" dirty="0" smtClean="0">
                <a:latin typeface="HGPｺﾞｼｯｸM" pitchFamily="50" charset="-128"/>
                <a:ea typeface="HGPｺﾞｼｯｸM" pitchFamily="50" charset="-128"/>
              </a:endParaRPr>
            </a:p>
          </p:txBody>
        </p:sp>
      </p:grpSp>
      <p:grpSp>
        <p:nvGrpSpPr>
          <p:cNvPr id="82" name="グループ化 81"/>
          <p:cNvGrpSpPr/>
          <p:nvPr/>
        </p:nvGrpSpPr>
        <p:grpSpPr>
          <a:xfrm>
            <a:off x="323850" y="5425857"/>
            <a:ext cx="2457078" cy="253916"/>
            <a:chOff x="323850" y="2252638"/>
            <a:chExt cx="2457078" cy="253916"/>
          </a:xfrm>
        </p:grpSpPr>
        <p:grpSp>
          <p:nvGrpSpPr>
            <p:cNvPr id="83" name="グループ化 82"/>
            <p:cNvGrpSpPr/>
            <p:nvPr/>
          </p:nvGrpSpPr>
          <p:grpSpPr>
            <a:xfrm>
              <a:off x="323850" y="2267744"/>
              <a:ext cx="224830" cy="224830"/>
              <a:chOff x="764704" y="2627784"/>
              <a:chExt cx="432048" cy="432048"/>
            </a:xfrm>
          </p:grpSpPr>
          <p:sp>
            <p:nvSpPr>
              <p:cNvPr id="85" name="円/楕円 84"/>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3</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84" name="テキスト ボックス 83"/>
            <p:cNvSpPr txBox="1"/>
            <p:nvPr/>
          </p:nvSpPr>
          <p:spPr>
            <a:xfrm>
              <a:off x="540642" y="2252638"/>
              <a:ext cx="2240286" cy="253916"/>
            </a:xfrm>
            <a:prstGeom prst="rect">
              <a:avLst/>
            </a:prstGeom>
            <a:noFill/>
          </p:spPr>
          <p:txBody>
            <a:bodyPr wrap="square" rtlCol="0">
              <a:spAutoFit/>
            </a:bodyPr>
            <a:lstStyle/>
            <a:p>
              <a:r>
                <a:rPr lang="ja-JP" altLang="en-US" sz="1050" dirty="0" smtClean="0"/>
                <a:t>研修記録シート３（振り返り）</a:t>
              </a:r>
              <a:endParaRPr lang="en-US" altLang="ja-JP" sz="1050" dirty="0" smtClean="0"/>
            </a:p>
          </p:txBody>
        </p:sp>
      </p:grpSp>
      <p:grpSp>
        <p:nvGrpSpPr>
          <p:cNvPr id="87" name="グループ化 86"/>
          <p:cNvGrpSpPr/>
          <p:nvPr/>
        </p:nvGrpSpPr>
        <p:grpSpPr>
          <a:xfrm>
            <a:off x="2596722" y="5389195"/>
            <a:ext cx="524151" cy="328187"/>
            <a:chOff x="3667125" y="3264484"/>
            <a:chExt cx="675878" cy="423186"/>
          </a:xfrm>
        </p:grpSpPr>
        <p:sp>
          <p:nvSpPr>
            <p:cNvPr id="88" name="角丸四角形 87"/>
            <p:cNvSpPr/>
            <p:nvPr/>
          </p:nvSpPr>
          <p:spPr>
            <a:xfrm>
              <a:off x="3717032" y="3315132"/>
              <a:ext cx="588065" cy="320763"/>
            </a:xfrm>
            <a:prstGeom prst="roundRect">
              <a:avLst>
                <a:gd name="adj" fmla="val 50000"/>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HGPｺﾞｼｯｸM" pitchFamily="50" charset="-128"/>
                <a:ea typeface="HGPｺﾞｼｯｸM" pitchFamily="50" charset="-128"/>
              </a:endParaRPr>
            </a:p>
          </p:txBody>
        </p:sp>
        <p:sp>
          <p:nvSpPr>
            <p:cNvPr id="89" name="テキスト ボックス 88"/>
            <p:cNvSpPr txBox="1"/>
            <p:nvPr/>
          </p:nvSpPr>
          <p:spPr>
            <a:xfrm>
              <a:off x="3667125" y="3264484"/>
              <a:ext cx="675878" cy="423186"/>
            </a:xfrm>
            <a:prstGeom prst="rect">
              <a:avLst/>
            </a:prstGeom>
            <a:noFill/>
          </p:spPr>
          <p:txBody>
            <a:bodyPr wrap="square" rtlCol="0" anchor="ctr" anchorCtr="0">
              <a:normAutofit/>
            </a:bodyPr>
            <a:lstStyle/>
            <a:p>
              <a:pPr algn="ctr"/>
              <a:r>
                <a:rPr lang="ja-JP" altLang="en-US" sz="800" dirty="0" smtClean="0">
                  <a:latin typeface="HGPｺﾞｼｯｸM" pitchFamily="50" charset="-128"/>
                  <a:ea typeface="HGPｺﾞｼｯｸM" pitchFamily="50" charset="-128"/>
                </a:rPr>
                <a:t>受講者</a:t>
              </a:r>
              <a:endParaRPr lang="en-US" altLang="ja-JP" sz="800" dirty="0" smtClean="0">
                <a:latin typeface="HGPｺﾞｼｯｸM" pitchFamily="50" charset="-128"/>
                <a:ea typeface="HGPｺﾞｼｯｸM" pitchFamily="50" charset="-128"/>
              </a:endParaRPr>
            </a:p>
          </p:txBody>
        </p:sp>
      </p:grpSp>
      <p:sp>
        <p:nvSpPr>
          <p:cNvPr id="90" name="テキスト ボックス 89"/>
          <p:cNvSpPr txBox="1"/>
          <p:nvPr/>
        </p:nvSpPr>
        <p:spPr>
          <a:xfrm>
            <a:off x="2465512" y="4181763"/>
            <a:ext cx="1035496" cy="246221"/>
          </a:xfrm>
          <a:prstGeom prst="rect">
            <a:avLst/>
          </a:prstGeom>
          <a:noFill/>
        </p:spPr>
        <p:txBody>
          <a:bodyPr wrap="square" rtlCol="0">
            <a:spAutoFit/>
          </a:bodyPr>
          <a:lstStyle/>
          <a:p>
            <a:pPr algn="ctr"/>
            <a:r>
              <a:rPr lang="ja-JP" altLang="en-US" sz="1000" dirty="0" smtClean="0">
                <a:latin typeface="+mn-ea"/>
              </a:rPr>
              <a:t>記入者</a:t>
            </a:r>
            <a:endParaRPr lang="en-US" altLang="ja-JP" sz="1000" dirty="0" smtClean="0">
              <a:latin typeface="+mn-ea"/>
            </a:endParaRPr>
          </a:p>
        </p:txBody>
      </p:sp>
      <p:sp>
        <p:nvSpPr>
          <p:cNvPr id="92" name="テキスト ボックス 91"/>
          <p:cNvSpPr txBox="1"/>
          <p:nvPr/>
        </p:nvSpPr>
        <p:spPr>
          <a:xfrm>
            <a:off x="764704" y="4181763"/>
            <a:ext cx="1035496" cy="246221"/>
          </a:xfrm>
          <a:prstGeom prst="rect">
            <a:avLst/>
          </a:prstGeom>
          <a:noFill/>
        </p:spPr>
        <p:txBody>
          <a:bodyPr wrap="square" rtlCol="0">
            <a:spAutoFit/>
          </a:bodyPr>
          <a:lstStyle/>
          <a:p>
            <a:pPr algn="ctr"/>
            <a:r>
              <a:rPr lang="ja-JP" altLang="en-US" sz="1000" dirty="0" smtClean="0">
                <a:latin typeface="+mn-ea"/>
              </a:rPr>
              <a:t>シート名</a:t>
            </a:r>
            <a:endParaRPr lang="en-US" altLang="ja-JP" sz="1000" dirty="0" smtClean="0">
              <a:latin typeface="+mn-ea"/>
            </a:endParaRPr>
          </a:p>
        </p:txBody>
      </p:sp>
      <p:sp>
        <p:nvSpPr>
          <p:cNvPr id="95" name="テキスト ボックス 94"/>
          <p:cNvSpPr txBox="1"/>
          <p:nvPr/>
        </p:nvSpPr>
        <p:spPr>
          <a:xfrm>
            <a:off x="3833664" y="4552792"/>
            <a:ext cx="3123728" cy="230832"/>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研修前後に受講者と管理者等が目標や成果を共有します。</a:t>
            </a:r>
            <a:endParaRPr lang="en-US" altLang="ja-JP" sz="900" dirty="0" smtClean="0">
              <a:latin typeface="ＭＳ 明朝" pitchFamily="17" charset="-128"/>
              <a:ea typeface="ＭＳ 明朝" pitchFamily="17" charset="-128"/>
            </a:endParaRPr>
          </a:p>
        </p:txBody>
      </p:sp>
      <p:sp>
        <p:nvSpPr>
          <p:cNvPr id="96" name="テキスト ボックス 95"/>
          <p:cNvSpPr txBox="1"/>
          <p:nvPr/>
        </p:nvSpPr>
        <p:spPr>
          <a:xfrm>
            <a:off x="3833664" y="4975185"/>
            <a:ext cx="3123728" cy="230832"/>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各課目ごとに、研修受講による自己評価をします。</a:t>
            </a:r>
            <a:endParaRPr lang="en-US" altLang="ja-JP" sz="900" dirty="0" smtClean="0">
              <a:latin typeface="ＭＳ 明朝" pitchFamily="17" charset="-128"/>
              <a:ea typeface="ＭＳ 明朝" pitchFamily="17" charset="-128"/>
            </a:endParaRPr>
          </a:p>
        </p:txBody>
      </p:sp>
      <p:sp>
        <p:nvSpPr>
          <p:cNvPr id="97" name="テキスト ボックス 96"/>
          <p:cNvSpPr txBox="1"/>
          <p:nvPr/>
        </p:nvSpPr>
        <p:spPr>
          <a:xfrm>
            <a:off x="3833664" y="5435585"/>
            <a:ext cx="3123728" cy="230832"/>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受講後に実践を通しての振り返りをします。</a:t>
            </a:r>
            <a:endParaRPr lang="en-US" altLang="ja-JP" sz="900" dirty="0" smtClean="0">
              <a:latin typeface="ＭＳ 明朝" pitchFamily="17" charset="-128"/>
              <a:ea typeface="ＭＳ 明朝" pitchFamily="17" charset="-128"/>
            </a:endParaRPr>
          </a:p>
        </p:txBody>
      </p:sp>
      <p:sp>
        <p:nvSpPr>
          <p:cNvPr id="111" name="テキスト ボックス 110"/>
          <p:cNvSpPr txBox="1"/>
          <p:nvPr/>
        </p:nvSpPr>
        <p:spPr>
          <a:xfrm>
            <a:off x="0" y="7092280"/>
            <a:ext cx="6237312" cy="415498"/>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　　研修記録シートの提出にあたり次の環境の準備が必要になります。</a:t>
            </a:r>
            <a:endParaRPr lang="en-US" altLang="ja-JP" sz="1050" dirty="0" smtClean="0">
              <a:latin typeface="ＭＳ 明朝" pitchFamily="17" charset="-128"/>
              <a:ea typeface="ＭＳ 明朝" pitchFamily="17" charset="-128"/>
            </a:endParaRPr>
          </a:p>
          <a:p>
            <a:pPr marL="180975" indent="-180975"/>
            <a:r>
              <a:rPr lang="ja-JP" altLang="en-US" sz="1050" dirty="0" smtClean="0">
                <a:latin typeface="ＭＳ 明朝" pitchFamily="17" charset="-128"/>
                <a:ea typeface="ＭＳ 明朝" pitchFamily="17" charset="-128"/>
              </a:rPr>
              <a:t>　　なお、下記環境をお持ちでない方</a:t>
            </a:r>
            <a:r>
              <a:rPr lang="ja-JP" altLang="en-US" sz="1050" smtClean="0">
                <a:latin typeface="ＭＳ 明朝" pitchFamily="17" charset="-128"/>
                <a:ea typeface="ＭＳ 明朝" pitchFamily="17" charset="-128"/>
              </a:rPr>
              <a:t>は、ファイン財団ケアマネ係まで</a:t>
            </a:r>
            <a:r>
              <a:rPr lang="ja-JP" altLang="en-US" sz="1050" dirty="0" smtClean="0">
                <a:latin typeface="ＭＳ 明朝" pitchFamily="17" charset="-128"/>
                <a:ea typeface="ＭＳ 明朝" pitchFamily="17" charset="-128"/>
              </a:rPr>
              <a:t>ご相談下さい。</a:t>
            </a:r>
            <a:endParaRPr lang="en-US" altLang="ja-JP" sz="1050" dirty="0" smtClean="0">
              <a:latin typeface="ＭＳ 明朝" pitchFamily="17" charset="-128"/>
              <a:ea typeface="ＭＳ 明朝" pitchFamily="17" charset="-128"/>
            </a:endParaRPr>
          </a:p>
        </p:txBody>
      </p:sp>
      <p:grpSp>
        <p:nvGrpSpPr>
          <p:cNvPr id="112" name="グループ化 111"/>
          <p:cNvGrpSpPr/>
          <p:nvPr/>
        </p:nvGrpSpPr>
        <p:grpSpPr>
          <a:xfrm>
            <a:off x="323850" y="7697594"/>
            <a:ext cx="2025030" cy="253916"/>
            <a:chOff x="323850" y="2252638"/>
            <a:chExt cx="2097038" cy="253916"/>
          </a:xfrm>
        </p:grpSpPr>
        <p:grpSp>
          <p:nvGrpSpPr>
            <p:cNvPr id="113" name="グループ化 112"/>
            <p:cNvGrpSpPr/>
            <p:nvPr/>
          </p:nvGrpSpPr>
          <p:grpSpPr>
            <a:xfrm>
              <a:off x="323850" y="2267744"/>
              <a:ext cx="224830" cy="224830"/>
              <a:chOff x="764704" y="2627784"/>
              <a:chExt cx="432048" cy="432048"/>
            </a:xfrm>
          </p:grpSpPr>
          <p:sp>
            <p:nvSpPr>
              <p:cNvPr id="115" name="円/楕円 114"/>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dirty="0" smtClean="0">
                    <a:ln w="6350">
                      <a:solidFill>
                        <a:schemeClr val="bg1"/>
                      </a:solidFill>
                      <a:prstDash val="solid"/>
                    </a:ln>
                    <a:solidFill>
                      <a:schemeClr val="bg1"/>
                    </a:solidFill>
                    <a:latin typeface="HG創英角ｺﾞｼｯｸUB" pitchFamily="49" charset="-128"/>
                    <a:ea typeface="HG創英角ｺﾞｼｯｸUB" pitchFamily="49" charset="-128"/>
                  </a:rPr>
                  <a:t>1</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14" name="テキスト ボックス 113"/>
            <p:cNvSpPr txBox="1"/>
            <p:nvPr/>
          </p:nvSpPr>
          <p:spPr>
            <a:xfrm>
              <a:off x="540642" y="2252638"/>
              <a:ext cx="1880246" cy="253916"/>
            </a:xfrm>
            <a:prstGeom prst="rect">
              <a:avLst/>
            </a:prstGeom>
            <a:noFill/>
          </p:spPr>
          <p:txBody>
            <a:bodyPr wrap="square" rtlCol="0">
              <a:spAutoFit/>
            </a:bodyPr>
            <a:lstStyle/>
            <a:p>
              <a:r>
                <a:rPr lang="ja-JP" altLang="en-US" sz="1050" dirty="0" smtClean="0"/>
                <a:t>インターネット接続環境</a:t>
              </a:r>
              <a:endParaRPr lang="en-US" altLang="ja-JP" sz="1050" dirty="0" smtClean="0"/>
            </a:p>
          </p:txBody>
        </p:sp>
      </p:grpSp>
      <p:grpSp>
        <p:nvGrpSpPr>
          <p:cNvPr id="117" name="グループ化 116"/>
          <p:cNvGrpSpPr/>
          <p:nvPr/>
        </p:nvGrpSpPr>
        <p:grpSpPr>
          <a:xfrm>
            <a:off x="323850" y="8194680"/>
            <a:ext cx="2025030" cy="253916"/>
            <a:chOff x="323850" y="2252638"/>
            <a:chExt cx="2025030" cy="253916"/>
          </a:xfrm>
        </p:grpSpPr>
        <p:grpSp>
          <p:nvGrpSpPr>
            <p:cNvPr id="118" name="グループ化 117"/>
            <p:cNvGrpSpPr/>
            <p:nvPr/>
          </p:nvGrpSpPr>
          <p:grpSpPr>
            <a:xfrm>
              <a:off x="323850" y="2267744"/>
              <a:ext cx="224830" cy="224830"/>
              <a:chOff x="764704" y="2627784"/>
              <a:chExt cx="432048" cy="432048"/>
            </a:xfrm>
          </p:grpSpPr>
          <p:sp>
            <p:nvSpPr>
              <p:cNvPr id="120" name="円/楕円 119"/>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2</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19" name="テキスト ボックス 118"/>
            <p:cNvSpPr txBox="1"/>
            <p:nvPr/>
          </p:nvSpPr>
          <p:spPr>
            <a:xfrm>
              <a:off x="540642" y="2252638"/>
              <a:ext cx="1808238" cy="253916"/>
            </a:xfrm>
            <a:prstGeom prst="rect">
              <a:avLst/>
            </a:prstGeom>
            <a:noFill/>
          </p:spPr>
          <p:txBody>
            <a:bodyPr wrap="square" rtlCol="0">
              <a:spAutoFit/>
            </a:bodyPr>
            <a:lstStyle/>
            <a:p>
              <a:r>
                <a:rPr lang="en-US" altLang="ja-JP" sz="1050" dirty="0" smtClean="0"/>
                <a:t>E-mail</a:t>
              </a:r>
              <a:r>
                <a:rPr lang="ja-JP" altLang="en-US" sz="1050" dirty="0" smtClean="0"/>
                <a:t>アドレス（個人のもの）</a:t>
              </a:r>
              <a:endParaRPr lang="en-US" altLang="ja-JP" sz="1050" dirty="0" smtClean="0"/>
            </a:p>
          </p:txBody>
        </p:sp>
      </p:grpSp>
      <p:grpSp>
        <p:nvGrpSpPr>
          <p:cNvPr id="122" name="グループ化 121"/>
          <p:cNvGrpSpPr/>
          <p:nvPr/>
        </p:nvGrpSpPr>
        <p:grpSpPr>
          <a:xfrm>
            <a:off x="323850" y="8694192"/>
            <a:ext cx="2025030" cy="253916"/>
            <a:chOff x="323850" y="2252638"/>
            <a:chExt cx="2025030" cy="253916"/>
          </a:xfrm>
        </p:grpSpPr>
        <p:grpSp>
          <p:nvGrpSpPr>
            <p:cNvPr id="123" name="グループ化 122"/>
            <p:cNvGrpSpPr/>
            <p:nvPr/>
          </p:nvGrpSpPr>
          <p:grpSpPr>
            <a:xfrm>
              <a:off x="323850" y="2267744"/>
              <a:ext cx="224830" cy="224830"/>
              <a:chOff x="764704" y="2627784"/>
              <a:chExt cx="432048" cy="432048"/>
            </a:xfrm>
          </p:grpSpPr>
          <p:sp>
            <p:nvSpPr>
              <p:cNvPr id="125" name="円/楕円 124"/>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3</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24" name="テキスト ボックス 123"/>
            <p:cNvSpPr txBox="1"/>
            <p:nvPr/>
          </p:nvSpPr>
          <p:spPr>
            <a:xfrm>
              <a:off x="540642" y="2252638"/>
              <a:ext cx="1808238" cy="253916"/>
            </a:xfrm>
            <a:prstGeom prst="rect">
              <a:avLst/>
            </a:prstGeom>
            <a:noFill/>
          </p:spPr>
          <p:txBody>
            <a:bodyPr wrap="square" rtlCol="0">
              <a:spAutoFit/>
            </a:bodyPr>
            <a:lstStyle/>
            <a:p>
              <a:r>
                <a:rPr lang="ja-JP" altLang="en-US" sz="1050" dirty="0" smtClean="0"/>
                <a:t>マイクロソフト</a:t>
              </a:r>
              <a:r>
                <a:rPr lang="en-US" altLang="ja-JP" sz="1050" dirty="0" smtClean="0"/>
                <a:t>Excel</a:t>
              </a:r>
            </a:p>
          </p:txBody>
        </p:sp>
      </p:grpSp>
      <p:sp>
        <p:nvSpPr>
          <p:cNvPr id="130" name="テキスト ボックス 129"/>
          <p:cNvSpPr txBox="1"/>
          <p:nvPr/>
        </p:nvSpPr>
        <p:spPr>
          <a:xfrm>
            <a:off x="3861048" y="7716595"/>
            <a:ext cx="3024336" cy="230832"/>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研修記録シートをダウンロードするために使用します。</a:t>
            </a:r>
            <a:endParaRPr lang="en-US" altLang="ja-JP" sz="900" dirty="0" smtClean="0">
              <a:latin typeface="ＭＳ 明朝" pitchFamily="17" charset="-128"/>
              <a:ea typeface="ＭＳ 明朝" pitchFamily="17" charset="-128"/>
            </a:endParaRPr>
          </a:p>
        </p:txBody>
      </p:sp>
      <p:sp>
        <p:nvSpPr>
          <p:cNvPr id="131" name="テキスト ボックス 130"/>
          <p:cNvSpPr txBox="1"/>
          <p:nvPr/>
        </p:nvSpPr>
        <p:spPr>
          <a:xfrm>
            <a:off x="3861048" y="8144409"/>
            <a:ext cx="2808312" cy="353943"/>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シート（</a:t>
            </a:r>
            <a:r>
              <a:rPr lang="en-US" altLang="ja-JP" sz="900" dirty="0" smtClean="0">
                <a:latin typeface="ＭＳ 明朝" pitchFamily="17" charset="-128"/>
                <a:ea typeface="ＭＳ 明朝" pitchFamily="17" charset="-128"/>
              </a:rPr>
              <a:t>Excel</a:t>
            </a:r>
            <a:r>
              <a:rPr lang="ja-JP" altLang="en-US" sz="900" dirty="0" smtClean="0">
                <a:latin typeface="ＭＳ 明朝" pitchFamily="17" charset="-128"/>
                <a:ea typeface="ＭＳ 明朝" pitchFamily="17" charset="-128"/>
              </a:rPr>
              <a:t>ファイル）の提出に使用します。</a:t>
            </a:r>
            <a:r>
              <a:rPr lang="ja-JP" altLang="en-US" sz="800" dirty="0" smtClean="0">
                <a:latin typeface="ＭＳ 明朝" pitchFamily="17" charset="-128"/>
                <a:ea typeface="ＭＳ 明朝" pitchFamily="17" charset="-128"/>
              </a:rPr>
              <a:t>（</a:t>
            </a:r>
            <a:r>
              <a:rPr lang="en-US" altLang="ja-JP" sz="800" dirty="0" smtClean="0">
                <a:latin typeface="ＭＳ 明朝" pitchFamily="17" charset="-128"/>
                <a:ea typeface="ＭＳ 明朝" pitchFamily="17" charset="-128"/>
              </a:rPr>
              <a:t>E-mail</a:t>
            </a:r>
            <a:r>
              <a:rPr lang="ja-JP" altLang="en-US" sz="800" dirty="0" err="1" smtClean="0">
                <a:latin typeface="ＭＳ 明朝" pitchFamily="17" charset="-128"/>
                <a:ea typeface="ＭＳ 明朝" pitchFamily="17" charset="-128"/>
              </a:rPr>
              <a:t>に添</a:t>
            </a:r>
            <a:r>
              <a:rPr lang="ja-JP" altLang="en-US" sz="800" dirty="0" smtClean="0">
                <a:latin typeface="ＭＳ 明朝" pitchFamily="17" charset="-128"/>
                <a:ea typeface="ＭＳ 明朝" pitchFamily="17" charset="-128"/>
              </a:rPr>
              <a:t>付して送信）</a:t>
            </a:r>
            <a:endParaRPr lang="en-US" altLang="ja-JP" sz="900" dirty="0" smtClean="0">
              <a:latin typeface="ＭＳ 明朝" pitchFamily="17" charset="-128"/>
              <a:ea typeface="ＭＳ 明朝" pitchFamily="17" charset="-128"/>
            </a:endParaRPr>
          </a:p>
        </p:txBody>
      </p:sp>
      <p:sp>
        <p:nvSpPr>
          <p:cNvPr id="132" name="テキスト ボックス 131"/>
          <p:cNvSpPr txBox="1"/>
          <p:nvPr/>
        </p:nvSpPr>
        <p:spPr>
          <a:xfrm>
            <a:off x="3861048" y="8679338"/>
            <a:ext cx="3024336" cy="230832"/>
          </a:xfrm>
          <a:prstGeom prst="rect">
            <a:avLst/>
          </a:prstGeom>
          <a:noFill/>
        </p:spPr>
        <p:txBody>
          <a:bodyPr wrap="square" rtlCol="0" anchor="ctr" anchorCtr="0">
            <a:spAutoFit/>
          </a:bodyPr>
          <a:lstStyle/>
          <a:p>
            <a:r>
              <a:rPr lang="ja-JP" altLang="en-US" sz="900" dirty="0" smtClean="0">
                <a:latin typeface="ＭＳ 明朝" pitchFamily="17" charset="-128"/>
                <a:ea typeface="ＭＳ 明朝" pitchFamily="17" charset="-128"/>
              </a:rPr>
              <a:t>シート（</a:t>
            </a:r>
            <a:r>
              <a:rPr lang="en-US" altLang="ja-JP" sz="900" dirty="0" smtClean="0">
                <a:latin typeface="ＭＳ 明朝" pitchFamily="17" charset="-128"/>
                <a:ea typeface="ＭＳ 明朝" pitchFamily="17" charset="-128"/>
              </a:rPr>
              <a:t>Excel</a:t>
            </a:r>
            <a:r>
              <a:rPr lang="ja-JP" altLang="en-US" sz="900" dirty="0" smtClean="0">
                <a:latin typeface="ＭＳ 明朝" pitchFamily="17" charset="-128"/>
                <a:ea typeface="ＭＳ 明朝" pitchFamily="17" charset="-128"/>
              </a:rPr>
              <a:t>ファイル）の入力に使用します。</a:t>
            </a:r>
            <a:endParaRPr lang="en-US" altLang="ja-JP" sz="900" dirty="0" smtClean="0">
              <a:latin typeface="ＭＳ 明朝" pitchFamily="17" charset="-128"/>
              <a:ea typeface="ＭＳ 明朝" pitchFamily="17" charset="-128"/>
            </a:endParaRPr>
          </a:p>
        </p:txBody>
      </p:sp>
      <p:sp>
        <p:nvSpPr>
          <p:cNvPr id="133" name="テキスト ボックス 132"/>
          <p:cNvSpPr txBox="1"/>
          <p:nvPr/>
        </p:nvSpPr>
        <p:spPr>
          <a:xfrm>
            <a:off x="1484784" y="611560"/>
            <a:ext cx="3888432" cy="584775"/>
          </a:xfrm>
          <a:prstGeom prst="rect">
            <a:avLst/>
          </a:prstGeom>
          <a:noFill/>
        </p:spPr>
        <p:txBody>
          <a:bodyPr wrap="square" rtlCol="0">
            <a:spAutoFit/>
          </a:bodyPr>
          <a:lstStyle/>
          <a:p>
            <a:pPr algn="ctr"/>
            <a:r>
              <a:rPr kumimoji="1" lang="ja-JP" altLang="en-US" sz="1600" dirty="0" smtClean="0"/>
              <a:t>介護支援専門員実務（再）研修</a:t>
            </a:r>
            <a:endParaRPr lang="en-US" altLang="ja-JP" sz="1600" dirty="0" smtClean="0"/>
          </a:p>
          <a:p>
            <a:pPr algn="ctr"/>
            <a:r>
              <a:rPr kumimoji="1" lang="ja-JP" altLang="en-US" sz="1600" dirty="0" smtClean="0"/>
              <a:t>研修記録シートの提出について</a:t>
            </a:r>
            <a:endParaRPr kumimoji="1" lang="ja-JP" altLang="en-US" sz="1600" dirty="0"/>
          </a:p>
        </p:txBody>
      </p:sp>
      <p:sp>
        <p:nvSpPr>
          <p:cNvPr id="134" name="テキスト ボックス 133"/>
          <p:cNvSpPr txBox="1"/>
          <p:nvPr/>
        </p:nvSpPr>
        <p:spPr>
          <a:xfrm>
            <a:off x="116632" y="1259632"/>
            <a:ext cx="6741368" cy="1061829"/>
          </a:xfrm>
          <a:prstGeom prst="rect">
            <a:avLst/>
          </a:prstGeom>
          <a:noFill/>
        </p:spPr>
        <p:txBody>
          <a:bodyPr wrap="square" rtlCol="0">
            <a:spAutoFit/>
          </a:bodyPr>
          <a:lstStyle/>
          <a:p>
            <a:r>
              <a:rPr kumimoji="1" lang="ja-JP" altLang="en-US" sz="1050" dirty="0" smtClean="0"/>
              <a:t>　</a:t>
            </a:r>
            <a:r>
              <a:rPr lang="ja-JP" altLang="en-US" sz="1050" dirty="0" smtClean="0"/>
              <a:t>研修記録シートは、</a:t>
            </a:r>
            <a:r>
              <a:rPr lang="en-US" altLang="ja-JP" sz="1050" dirty="0" smtClean="0"/>
              <a:t>(</a:t>
            </a:r>
            <a:r>
              <a:rPr lang="ja-JP" altLang="en-US" sz="1050" dirty="0" smtClean="0"/>
              <a:t>一財）大阪府地域福祉推進財団</a:t>
            </a:r>
            <a:r>
              <a:rPr lang="en-US" altLang="ja-JP" sz="1050" dirty="0" smtClean="0"/>
              <a:t>(</a:t>
            </a:r>
            <a:r>
              <a:rPr lang="ja-JP" altLang="en-US" sz="1050" dirty="0" smtClean="0"/>
              <a:t>以下：ファイン財団）のホームページから各自ダウンロードし、原則</a:t>
            </a:r>
            <a:r>
              <a:rPr lang="en-US" altLang="ja-JP" sz="1050" dirty="0" smtClean="0"/>
              <a:t>E-mail</a:t>
            </a:r>
            <a:r>
              <a:rPr lang="ja-JP" altLang="en-US" sz="1050" dirty="0" err="1" smtClean="0"/>
              <a:t>で提</a:t>
            </a:r>
            <a:r>
              <a:rPr lang="ja-JP" altLang="en-US" sz="1050" dirty="0" smtClean="0"/>
              <a:t>出して下さい。</a:t>
            </a:r>
            <a:endParaRPr lang="en-US" altLang="ja-JP" sz="1050" dirty="0" smtClean="0"/>
          </a:p>
          <a:p>
            <a:r>
              <a:rPr lang="ja-JP" altLang="en-US" sz="1050" dirty="0" smtClean="0"/>
              <a:t>　提出時期や使用方法については、下記案内をご参照ください。</a:t>
            </a:r>
            <a:endParaRPr lang="en-US" altLang="ja-JP" sz="1050" dirty="0" smtClean="0"/>
          </a:p>
          <a:p>
            <a:r>
              <a:rPr lang="ja-JP" altLang="en-US" sz="1050" dirty="0" smtClean="0"/>
              <a:t>　また、提出していただいた個人情報は本研修の運営にのみ利用させていただき、結果の公表等において個人が特定されることはありません。</a:t>
            </a:r>
            <a:endParaRPr lang="en-US" altLang="ja-JP" sz="1050" dirty="0" smtClean="0"/>
          </a:p>
          <a:p>
            <a:r>
              <a:rPr lang="ja-JP" altLang="en-US" sz="1050" dirty="0" smtClean="0"/>
              <a:t>　なお、研修記録シートの提出は、今後の研修内容の改善に向けて参考としますのでご協力いただけたら幸いです。</a:t>
            </a:r>
            <a:endParaRPr lang="en-US" altLang="ja-JP" sz="1050" dirty="0" smtClean="0"/>
          </a:p>
        </p:txBody>
      </p:sp>
      <p:sp>
        <p:nvSpPr>
          <p:cNvPr id="135" name="テキスト ボックス 134"/>
          <p:cNvSpPr txBox="1"/>
          <p:nvPr/>
        </p:nvSpPr>
        <p:spPr>
          <a:xfrm>
            <a:off x="0" y="179512"/>
            <a:ext cx="3212976" cy="415498"/>
          </a:xfrm>
          <a:prstGeom prst="rect">
            <a:avLst/>
          </a:prstGeom>
          <a:noFill/>
        </p:spPr>
        <p:txBody>
          <a:bodyPr wrap="square" rtlCol="0">
            <a:spAutoFit/>
          </a:bodyPr>
          <a:lstStyle/>
          <a:p>
            <a:r>
              <a:rPr kumimoji="1" lang="ja-JP" altLang="en-US" sz="1050" dirty="0" smtClean="0"/>
              <a:t>介護</a:t>
            </a:r>
            <a:r>
              <a:rPr kumimoji="1" lang="ja-JP" altLang="en-US" sz="1050" smtClean="0"/>
              <a:t>支援専門員実務（再</a:t>
            </a:r>
            <a:r>
              <a:rPr kumimoji="1" lang="ja-JP" altLang="en-US" sz="1050" dirty="0" smtClean="0"/>
              <a:t>）研修</a:t>
            </a:r>
            <a:endParaRPr kumimoji="1" lang="en-US" altLang="ja-JP" sz="1050" dirty="0" smtClean="0"/>
          </a:p>
          <a:p>
            <a:r>
              <a:rPr kumimoji="1" lang="ja-JP" altLang="en-US" sz="1050" dirty="0" smtClean="0"/>
              <a:t>受講者各位</a:t>
            </a:r>
            <a:endParaRPr kumimoji="1" lang="en-US" altLang="ja-JP" sz="1050" dirty="0" smtClean="0"/>
          </a:p>
        </p:txBody>
      </p:sp>
      <p:sp>
        <p:nvSpPr>
          <p:cNvPr id="68" name="テキスト ボックス 67"/>
          <p:cNvSpPr txBox="1"/>
          <p:nvPr/>
        </p:nvSpPr>
        <p:spPr>
          <a:xfrm>
            <a:off x="188640" y="5820217"/>
            <a:ext cx="6408712" cy="864096"/>
          </a:xfrm>
          <a:prstGeom prst="rect">
            <a:avLst/>
          </a:prstGeom>
          <a:noFill/>
          <a:ln>
            <a:solidFill>
              <a:schemeClr val="tx1">
                <a:lumMod val="50000"/>
                <a:lumOff val="50000"/>
              </a:schemeClr>
            </a:solidFill>
            <a:prstDash val="dash"/>
          </a:ln>
        </p:spPr>
        <p:txBody>
          <a:bodyPr wrap="square" rtlCol="0">
            <a:noAutofit/>
          </a:bodyPr>
          <a:lstStyle/>
          <a:p>
            <a:pPr marL="90488" indent="-90488"/>
            <a:r>
              <a:rPr kumimoji="1" lang="ja-JP" altLang="en-US" sz="1000" dirty="0" smtClean="0">
                <a:latin typeface="ＭＳ Ｐ明朝" pitchFamily="18" charset="-128"/>
                <a:ea typeface="ＭＳ Ｐ明朝" pitchFamily="18" charset="-128"/>
              </a:rPr>
              <a:t>■管理者の記入欄について</a:t>
            </a:r>
            <a:endParaRPr lang="en-US" altLang="ja-JP" sz="1000" dirty="0" smtClean="0">
              <a:latin typeface="ＭＳ Ｐ明朝" pitchFamily="18" charset="-128"/>
              <a:ea typeface="ＭＳ Ｐ明朝" pitchFamily="18" charset="-128"/>
            </a:endParaRPr>
          </a:p>
          <a:p>
            <a:r>
              <a:rPr kumimoji="1" lang="ja-JP" altLang="en-US" sz="1000" dirty="0" smtClean="0">
                <a:latin typeface="ＭＳ Ｐ明朝" pitchFamily="18" charset="-128"/>
                <a:ea typeface="ＭＳ Ｐ明朝" pitchFamily="18" charset="-128"/>
              </a:rPr>
              <a:t>　・</a:t>
            </a:r>
            <a:r>
              <a:rPr lang="ja-JP" altLang="en-US" sz="1000" dirty="0" smtClean="0">
                <a:latin typeface="ＭＳ Ｐ明朝" pitchFamily="18" charset="-128"/>
                <a:ea typeface="ＭＳ Ｐ明朝" pitchFamily="18" charset="-128"/>
              </a:rPr>
              <a:t>受講目標は受講者と管理者で相談して決めてください。</a:t>
            </a:r>
            <a:endParaRPr lang="en-US" altLang="ja-JP" sz="1000" dirty="0" smtClean="0">
              <a:latin typeface="ＭＳ Ｐ明朝" pitchFamily="18" charset="-128"/>
              <a:ea typeface="ＭＳ Ｐ明朝" pitchFamily="18" charset="-128"/>
            </a:endParaRPr>
          </a:p>
          <a:p>
            <a:pPr marL="182563" indent="-182563"/>
            <a:r>
              <a:rPr lang="ja-JP" altLang="en-US" sz="1000" dirty="0" smtClean="0">
                <a:latin typeface="ＭＳ Ｐ明朝" pitchFamily="18" charset="-128"/>
                <a:ea typeface="ＭＳ Ｐ明朝" pitchFamily="18" charset="-128"/>
              </a:rPr>
              <a:t>　・管理者欄は、受講者が管理者本人、または、実務に就いていない等の理由により、記入できない場合、お知り合いの主任介護支援専門員等に相談して記入をお願いします。</a:t>
            </a:r>
            <a:r>
              <a:rPr lang="ja-JP" altLang="en-US" sz="900" dirty="0" smtClean="0">
                <a:latin typeface="ＭＳ Ｐ明朝" pitchFamily="18" charset="-128"/>
                <a:ea typeface="ＭＳ Ｐ明朝" pitchFamily="18" charset="-128"/>
              </a:rPr>
              <a:t>（</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地域包括支援センターには相談しないでください。）</a:t>
            </a:r>
            <a:endParaRPr lang="en-US" altLang="ja-JP" sz="900" dirty="0" smtClean="0">
              <a:latin typeface="ＭＳ Ｐ明朝" pitchFamily="18" charset="-128"/>
              <a:ea typeface="ＭＳ Ｐ明朝" pitchFamily="18" charset="-128"/>
            </a:endParaRPr>
          </a:p>
          <a:p>
            <a:r>
              <a:rPr lang="ja-JP" altLang="en-US" sz="1000" dirty="0" smtClean="0">
                <a:latin typeface="ＭＳ Ｐ明朝" pitchFamily="18" charset="-128"/>
                <a:ea typeface="ＭＳ Ｐ明朝" pitchFamily="18" charset="-128"/>
              </a:rPr>
              <a:t>　・「受講後」の欄は、実務に就かない方は、未就労である旨を記載の上ご提出いただき、就労後にご活用ください。																</a:t>
            </a:r>
          </a:p>
          <a:p>
            <a:endParaRPr lang="en-US" altLang="ja-JP" sz="1000" dirty="0" smtClean="0">
              <a:latin typeface="ＭＳ Ｐ明朝" pitchFamily="18" charset="-128"/>
              <a:ea typeface="ＭＳ Ｐ明朝" pitchFamily="18" charset="-128"/>
            </a:endParaRPr>
          </a:p>
          <a:p>
            <a:endParaRPr kumimoji="1" lang="ja-JP" altLang="en-US" sz="1000" dirty="0">
              <a:latin typeface="ＭＳ Ｐ明朝" pitchFamily="18" charset="-128"/>
              <a:ea typeface="ＭＳ Ｐ明朝" pitchFamily="18" charset="-128"/>
            </a:endParaRPr>
          </a:p>
        </p:txBody>
      </p:sp>
      <p:sp>
        <p:nvSpPr>
          <p:cNvPr id="69" name="正方形/長方形 68"/>
          <p:cNvSpPr/>
          <p:nvPr/>
        </p:nvSpPr>
        <p:spPr>
          <a:xfrm>
            <a:off x="0" y="2627784"/>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78" name="正方形/長方形 77"/>
          <p:cNvSpPr/>
          <p:nvPr/>
        </p:nvSpPr>
        <p:spPr>
          <a:xfrm>
            <a:off x="260648" y="2627784"/>
            <a:ext cx="1584176"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目的</a:t>
            </a:r>
            <a:endParaRPr kumimoji="1" lang="ja-JP" altLang="en-US" sz="1100" dirty="0">
              <a:solidFill>
                <a:schemeClr val="tx1"/>
              </a:solidFill>
            </a:endParaRPr>
          </a:p>
        </p:txBody>
      </p:sp>
      <p:cxnSp>
        <p:nvCxnSpPr>
          <p:cNvPr id="80" name="直線コネクタ 79"/>
          <p:cNvCxnSpPr/>
          <p:nvPr/>
        </p:nvCxnSpPr>
        <p:spPr>
          <a:xfrm>
            <a:off x="332656" y="2843808"/>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0" y="3563888"/>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01" name="正方形/長方形 100"/>
          <p:cNvSpPr/>
          <p:nvPr/>
        </p:nvSpPr>
        <p:spPr>
          <a:xfrm>
            <a:off x="260648" y="3563888"/>
            <a:ext cx="1584176"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シートの構成</a:t>
            </a:r>
            <a:endParaRPr kumimoji="1" lang="ja-JP" altLang="en-US" sz="1100" dirty="0">
              <a:solidFill>
                <a:schemeClr val="tx1"/>
              </a:solidFill>
            </a:endParaRPr>
          </a:p>
        </p:txBody>
      </p:sp>
      <p:cxnSp>
        <p:nvCxnSpPr>
          <p:cNvPr id="102" name="直線コネクタ 101"/>
          <p:cNvCxnSpPr/>
          <p:nvPr/>
        </p:nvCxnSpPr>
        <p:spPr>
          <a:xfrm>
            <a:off x="332656" y="3779912"/>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0" y="6804248"/>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04" name="正方形/長方形 103"/>
          <p:cNvSpPr/>
          <p:nvPr/>
        </p:nvSpPr>
        <p:spPr>
          <a:xfrm>
            <a:off x="260648" y="6804248"/>
            <a:ext cx="1584176"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受講に当たっての準備</a:t>
            </a:r>
          </a:p>
        </p:txBody>
      </p:sp>
      <p:cxnSp>
        <p:nvCxnSpPr>
          <p:cNvPr id="105" name="直線コネクタ 104"/>
          <p:cNvCxnSpPr/>
          <p:nvPr/>
        </p:nvCxnSpPr>
        <p:spPr>
          <a:xfrm>
            <a:off x="332656" y="7020272"/>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角丸四角形 137"/>
          <p:cNvSpPr/>
          <p:nvPr/>
        </p:nvSpPr>
        <p:spPr>
          <a:xfrm>
            <a:off x="332656" y="1259632"/>
            <a:ext cx="6408712" cy="2160240"/>
          </a:xfrm>
          <a:prstGeom prst="roundRect">
            <a:avLst>
              <a:gd name="adj" fmla="val 3418"/>
            </a:avLst>
          </a:prstGeom>
          <a:solidFill>
            <a:schemeClr val="bg1"/>
          </a:solidFill>
          <a:ln w="952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0" y="539552"/>
            <a:ext cx="3933056" cy="253916"/>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　　シートの活用の流れを時系列に説明します。</a:t>
            </a:r>
            <a:endParaRPr lang="en-US" altLang="ja-JP" sz="1050" dirty="0" smtClean="0">
              <a:latin typeface="ＭＳ 明朝" pitchFamily="17" charset="-128"/>
              <a:ea typeface="ＭＳ 明朝" pitchFamily="17" charset="-128"/>
            </a:endParaRPr>
          </a:p>
        </p:txBody>
      </p:sp>
      <p:sp>
        <p:nvSpPr>
          <p:cNvPr id="133" name="テキスト ボックス 132"/>
          <p:cNvSpPr txBox="1"/>
          <p:nvPr/>
        </p:nvSpPr>
        <p:spPr>
          <a:xfrm>
            <a:off x="1412776" y="1403648"/>
            <a:ext cx="2592288" cy="307777"/>
          </a:xfrm>
          <a:prstGeom prst="rect">
            <a:avLst/>
          </a:prstGeom>
          <a:noFill/>
        </p:spPr>
        <p:txBody>
          <a:bodyPr wrap="square" rtlCol="0">
            <a:spAutoFit/>
          </a:bodyPr>
          <a:lstStyle/>
          <a:p>
            <a:r>
              <a:rPr lang="ja-JP" altLang="en-US" sz="1400" b="1" dirty="0" smtClean="0">
                <a:solidFill>
                  <a:schemeClr val="tx2">
                    <a:lumMod val="50000"/>
                  </a:schemeClr>
                </a:solidFill>
                <a:latin typeface="HGPｺﾞｼｯｸM" pitchFamily="50" charset="-128"/>
                <a:ea typeface="HGPｺﾞｼｯｸM" pitchFamily="50" charset="-128"/>
              </a:rPr>
              <a:t>受講前（受講申込時）</a:t>
            </a:r>
            <a:endParaRPr lang="en-US" altLang="ja-JP" sz="1400" b="1" dirty="0" smtClean="0">
              <a:solidFill>
                <a:schemeClr val="tx2">
                  <a:lumMod val="50000"/>
                </a:schemeClr>
              </a:solidFill>
              <a:latin typeface="HGPｺﾞｼｯｸM" pitchFamily="50" charset="-128"/>
              <a:ea typeface="HGPｺﾞｼｯｸM" pitchFamily="50" charset="-128"/>
            </a:endParaRPr>
          </a:p>
        </p:txBody>
      </p:sp>
      <p:pic>
        <p:nvPicPr>
          <p:cNvPr id="1026" name="Picture 2" descr="C:\Documents and Settings\JCMA01.JCMA-A\Local Settings\Temporary Internet Files\Content.IE5\G8XFQTJ8\MC900431604[1].png"/>
          <p:cNvPicPr>
            <a:picLocks noChangeAspect="1" noChangeArrowheads="1"/>
          </p:cNvPicPr>
          <p:nvPr/>
        </p:nvPicPr>
        <p:blipFill>
          <a:blip r:embed="rId2" cstate="print"/>
          <a:srcRect/>
          <a:stretch>
            <a:fillRect/>
          </a:stretch>
        </p:blipFill>
        <p:spPr bwMode="auto">
          <a:xfrm>
            <a:off x="908720" y="3779912"/>
            <a:ext cx="576064" cy="576064"/>
          </a:xfrm>
          <a:prstGeom prst="rect">
            <a:avLst/>
          </a:prstGeom>
          <a:noFill/>
        </p:spPr>
      </p:pic>
      <p:sp>
        <p:nvSpPr>
          <p:cNvPr id="113" name="正方形/長方形 112"/>
          <p:cNvSpPr/>
          <p:nvPr/>
        </p:nvSpPr>
        <p:spPr>
          <a:xfrm>
            <a:off x="360041" y="1390874"/>
            <a:ext cx="1052735" cy="405006"/>
          </a:xfrm>
          <a:prstGeom prst="rect">
            <a:avLst/>
          </a:prstGeom>
          <a:noFill/>
        </p:spPr>
        <p:txBody>
          <a:bodyPr wrap="square" lIns="91440" tIns="45720" rIns="91440" bIns="45720" anchor="ctr" anchorCtr="0">
            <a:normAutofit fontScale="32500" lnSpcReduction="20000"/>
          </a:bodyPr>
          <a:lstStyle/>
          <a:p>
            <a:pPr algn="ctr"/>
            <a:r>
              <a:rPr lang="ja-JP" altLang="en-US" sz="5400" b="1" cap="none" spc="0" dirty="0" smtClean="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rPr>
              <a:t>Ｓｔｅｐ １</a:t>
            </a:r>
            <a:endParaRPr lang="ja-JP" altLang="en-US" sz="5400" b="1" cap="none" spc="0" dirty="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endParaRPr>
          </a:p>
        </p:txBody>
      </p:sp>
      <p:cxnSp>
        <p:nvCxnSpPr>
          <p:cNvPr id="118" name="直線コネクタ 117"/>
          <p:cNvCxnSpPr/>
          <p:nvPr/>
        </p:nvCxnSpPr>
        <p:spPr>
          <a:xfrm>
            <a:off x="504056" y="1691680"/>
            <a:ext cx="5877272" cy="0"/>
          </a:xfrm>
          <a:prstGeom prst="line">
            <a:avLst/>
          </a:prstGeom>
          <a:ln>
            <a:solidFill>
              <a:schemeClr val="accent1">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nvGrpSpPr>
          <p:cNvPr id="139" name="グループ化 138"/>
          <p:cNvGrpSpPr/>
          <p:nvPr/>
        </p:nvGrpSpPr>
        <p:grpSpPr>
          <a:xfrm>
            <a:off x="692696" y="2339752"/>
            <a:ext cx="5625430" cy="253916"/>
            <a:chOff x="323850" y="2036614"/>
            <a:chExt cx="5625430" cy="253916"/>
          </a:xfrm>
        </p:grpSpPr>
        <p:grpSp>
          <p:nvGrpSpPr>
            <p:cNvPr id="140" name="グループ化 14"/>
            <p:cNvGrpSpPr/>
            <p:nvPr/>
          </p:nvGrpSpPr>
          <p:grpSpPr>
            <a:xfrm>
              <a:off x="323850" y="2051720"/>
              <a:ext cx="224830" cy="224830"/>
              <a:chOff x="764704" y="2627784"/>
              <a:chExt cx="432048" cy="432048"/>
            </a:xfrm>
          </p:grpSpPr>
          <p:sp>
            <p:nvSpPr>
              <p:cNvPr id="142" name="円/楕円 141"/>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2</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41" name="テキスト ボックス 140"/>
            <p:cNvSpPr txBox="1"/>
            <p:nvPr/>
          </p:nvSpPr>
          <p:spPr>
            <a:xfrm>
              <a:off x="540642" y="2036614"/>
              <a:ext cx="5408638" cy="253916"/>
            </a:xfrm>
            <a:prstGeom prst="rect">
              <a:avLst/>
            </a:prstGeom>
            <a:noFill/>
          </p:spPr>
          <p:txBody>
            <a:bodyPr wrap="square" rtlCol="0">
              <a:spAutoFit/>
            </a:bodyPr>
            <a:lstStyle/>
            <a:p>
              <a:r>
                <a:rPr lang="en-US" altLang="ja-JP" sz="1050" dirty="0" smtClean="0">
                  <a:latin typeface="+mj-ea"/>
                  <a:ea typeface="+mj-ea"/>
                </a:rPr>
                <a:t>Excel</a:t>
              </a:r>
              <a:r>
                <a:rPr lang="ja-JP" altLang="en-US" sz="1050" dirty="0" smtClean="0"/>
                <a:t>ファイル名を変更します（下図参照）。</a:t>
              </a:r>
              <a:endParaRPr lang="en-US" altLang="ja-JP" sz="1050" dirty="0" smtClean="0"/>
            </a:p>
          </p:txBody>
        </p:sp>
      </p:grpSp>
      <p:grpSp>
        <p:nvGrpSpPr>
          <p:cNvPr id="151" name="グループ化 150"/>
          <p:cNvGrpSpPr/>
          <p:nvPr/>
        </p:nvGrpSpPr>
        <p:grpSpPr>
          <a:xfrm>
            <a:off x="683890" y="2627784"/>
            <a:ext cx="6174110" cy="253916"/>
            <a:chOff x="323850" y="2036614"/>
            <a:chExt cx="6174110" cy="253916"/>
          </a:xfrm>
        </p:grpSpPr>
        <p:grpSp>
          <p:nvGrpSpPr>
            <p:cNvPr id="152" name="グループ化 14"/>
            <p:cNvGrpSpPr/>
            <p:nvPr/>
          </p:nvGrpSpPr>
          <p:grpSpPr>
            <a:xfrm>
              <a:off x="323850" y="2051720"/>
              <a:ext cx="224830" cy="224830"/>
              <a:chOff x="764704" y="2627784"/>
              <a:chExt cx="432048" cy="432048"/>
            </a:xfrm>
          </p:grpSpPr>
          <p:sp>
            <p:nvSpPr>
              <p:cNvPr id="154" name="円/楕円 153"/>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3</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53" name="テキスト ボックス 152"/>
            <p:cNvSpPr txBox="1"/>
            <p:nvPr/>
          </p:nvSpPr>
          <p:spPr>
            <a:xfrm>
              <a:off x="540642" y="2036614"/>
              <a:ext cx="5957318" cy="253916"/>
            </a:xfrm>
            <a:prstGeom prst="rect">
              <a:avLst/>
            </a:prstGeom>
            <a:noFill/>
          </p:spPr>
          <p:txBody>
            <a:bodyPr wrap="square" rtlCol="0">
              <a:spAutoFit/>
            </a:bodyPr>
            <a:lstStyle/>
            <a:p>
              <a:r>
                <a:rPr lang="ja-JP" altLang="en-US" sz="1050" dirty="0" smtClean="0"/>
                <a:t>シート１及びシート２の「受講前」の欄を入力します。</a:t>
              </a:r>
              <a:endParaRPr lang="en-US" altLang="ja-JP" sz="1050" dirty="0" smtClean="0"/>
            </a:p>
          </p:txBody>
        </p:sp>
      </p:grpSp>
      <p:grpSp>
        <p:nvGrpSpPr>
          <p:cNvPr id="158" name="グループ化 157"/>
          <p:cNvGrpSpPr/>
          <p:nvPr/>
        </p:nvGrpSpPr>
        <p:grpSpPr>
          <a:xfrm>
            <a:off x="692696" y="2915816"/>
            <a:ext cx="5121374" cy="253916"/>
            <a:chOff x="323850" y="2036614"/>
            <a:chExt cx="5121374" cy="253916"/>
          </a:xfrm>
        </p:grpSpPr>
        <p:grpSp>
          <p:nvGrpSpPr>
            <p:cNvPr id="159" name="グループ化 14"/>
            <p:cNvGrpSpPr/>
            <p:nvPr/>
          </p:nvGrpSpPr>
          <p:grpSpPr>
            <a:xfrm>
              <a:off x="323850" y="2051720"/>
              <a:ext cx="224830" cy="224830"/>
              <a:chOff x="764704" y="2627784"/>
              <a:chExt cx="432048" cy="432048"/>
            </a:xfrm>
          </p:grpSpPr>
          <p:sp>
            <p:nvSpPr>
              <p:cNvPr id="161" name="円/楕円 160"/>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4</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60" name="テキスト ボックス 159"/>
            <p:cNvSpPr txBox="1"/>
            <p:nvPr/>
          </p:nvSpPr>
          <p:spPr>
            <a:xfrm>
              <a:off x="540642" y="2036614"/>
              <a:ext cx="4904582" cy="253916"/>
            </a:xfrm>
            <a:prstGeom prst="rect">
              <a:avLst/>
            </a:prstGeom>
            <a:noFill/>
          </p:spPr>
          <p:txBody>
            <a:bodyPr wrap="square" rtlCol="0">
              <a:spAutoFit/>
            </a:bodyPr>
            <a:lstStyle/>
            <a:p>
              <a:r>
                <a:rPr lang="ja-JP" altLang="en-US" sz="1050" dirty="0" smtClean="0"/>
                <a:t>入力後、ファイン財団ケアマネ係に</a:t>
              </a:r>
              <a:r>
                <a:rPr lang="en-US" altLang="ja-JP" sz="1050" dirty="0" smtClean="0"/>
                <a:t>E-mail</a:t>
              </a:r>
              <a:r>
                <a:rPr lang="ja-JP" altLang="en-US" sz="1050" dirty="0" smtClean="0"/>
                <a:t>で送信します。</a:t>
              </a:r>
              <a:endParaRPr lang="en-US" altLang="ja-JP" sz="1050" dirty="0" smtClean="0"/>
            </a:p>
          </p:txBody>
        </p:sp>
      </p:grpSp>
      <p:sp>
        <p:nvSpPr>
          <p:cNvPr id="156" name="円/楕円 155"/>
          <p:cNvSpPr/>
          <p:nvPr/>
        </p:nvSpPr>
        <p:spPr>
          <a:xfrm>
            <a:off x="4941168" y="107504"/>
            <a:ext cx="1844824" cy="1836712"/>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5351755" y="484094"/>
            <a:ext cx="1080120" cy="415498"/>
          </a:xfrm>
          <a:prstGeom prst="rect">
            <a:avLst/>
          </a:prstGeom>
          <a:noFill/>
        </p:spPr>
        <p:txBody>
          <a:bodyPr wrap="square" rtlCol="0">
            <a:spAutoFit/>
          </a:bodyPr>
          <a:lstStyle/>
          <a:p>
            <a:pPr marL="180975" indent="-180975" algn="ctr"/>
            <a:r>
              <a:rPr lang="en-US" altLang="ja-JP" sz="1050" dirty="0" smtClean="0">
                <a:latin typeface="HGPｺﾞｼｯｸM" pitchFamily="50" charset="-128"/>
                <a:ea typeface="HGPｺﾞｼｯｸM" pitchFamily="50" charset="-128"/>
              </a:rPr>
              <a:t>Step</a:t>
            </a:r>
            <a:r>
              <a:rPr lang="ja-JP" altLang="en-US" sz="1050" dirty="0" smtClean="0">
                <a:latin typeface="HGPｺﾞｼｯｸM" pitchFamily="50" charset="-128"/>
                <a:ea typeface="HGPｺﾞｼｯｸM" pitchFamily="50" charset="-128"/>
              </a:rPr>
              <a:t>１</a:t>
            </a:r>
            <a:endParaRPr lang="en-US" altLang="ja-JP" sz="1050" dirty="0" smtClean="0">
              <a:latin typeface="HGPｺﾞｼｯｸM" pitchFamily="50" charset="-128"/>
              <a:ea typeface="HGPｺﾞｼｯｸM" pitchFamily="50" charset="-128"/>
            </a:endParaRPr>
          </a:p>
          <a:p>
            <a:pPr marL="180975" indent="-180975" algn="ctr"/>
            <a:r>
              <a:rPr lang="ja-JP" altLang="en-US" sz="1050" dirty="0" smtClean="0">
                <a:latin typeface="HGPｺﾞｼｯｸM" pitchFamily="50" charset="-128"/>
                <a:ea typeface="HGPｺﾞｼｯｸM" pitchFamily="50" charset="-128"/>
              </a:rPr>
              <a:t>使用シート</a:t>
            </a:r>
            <a:endParaRPr lang="en-US" altLang="ja-JP" sz="1050" dirty="0" smtClean="0">
              <a:latin typeface="HGPｺﾞｼｯｸM" pitchFamily="50" charset="-128"/>
              <a:ea typeface="HGPｺﾞｼｯｸM" pitchFamily="50" charset="-128"/>
            </a:endParaRPr>
          </a:p>
        </p:txBody>
      </p:sp>
      <p:grpSp>
        <p:nvGrpSpPr>
          <p:cNvPr id="43" name="グループ化 61"/>
          <p:cNvGrpSpPr/>
          <p:nvPr/>
        </p:nvGrpSpPr>
        <p:grpSpPr>
          <a:xfrm>
            <a:off x="5157192" y="899592"/>
            <a:ext cx="907302" cy="648072"/>
            <a:chOff x="3535083" y="2924944"/>
            <a:chExt cx="705678" cy="504056"/>
          </a:xfrm>
        </p:grpSpPr>
        <p:sp>
          <p:nvSpPr>
            <p:cNvPr id="100" name="1 つの角を丸めた四角形 99"/>
            <p:cNvSpPr/>
            <p:nvPr/>
          </p:nvSpPr>
          <p:spPr>
            <a:xfrm>
              <a:off x="3707904" y="2924944"/>
              <a:ext cx="360040" cy="504056"/>
            </a:xfrm>
            <a:prstGeom prst="round1Rect">
              <a:avLst/>
            </a:prstGeom>
            <a:solidFill>
              <a:schemeClr val="accent1">
                <a:lumMod val="20000"/>
                <a:lumOff val="80000"/>
              </a:schemeClr>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effectLst>
                  <a:outerShdw blurRad="38100" dist="38100" dir="2700000" algn="tl">
                    <a:srgbClr val="000000">
                      <a:alpha val="43137"/>
                    </a:srgbClr>
                  </a:outerShdw>
                </a:effectLst>
              </a:endParaRPr>
            </a:p>
          </p:txBody>
        </p:sp>
        <p:sp>
          <p:nvSpPr>
            <p:cNvPr id="101" name="テキスト ボックス 100"/>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1</a:t>
              </a:r>
              <a:endParaRPr lang="en-US" altLang="ja-JP" sz="800" dirty="0" smtClean="0">
                <a:latin typeface="HGPｺﾞｼｯｸM" pitchFamily="50" charset="-128"/>
                <a:ea typeface="HGPｺﾞｼｯｸM" pitchFamily="50" charset="-128"/>
              </a:endParaRPr>
            </a:p>
            <a:p>
              <a:pPr algn="ctr"/>
              <a:r>
                <a:rPr kumimoji="1" lang="ja-JP" altLang="en-US" sz="800" dirty="0" smtClean="0">
                  <a:latin typeface="HGPｺﾞｼｯｸM" pitchFamily="50" charset="-128"/>
                  <a:ea typeface="HGPｺﾞｼｯｸM" pitchFamily="50" charset="-128"/>
                </a:rPr>
                <a:t>（目標）</a:t>
              </a:r>
              <a:endParaRPr kumimoji="1" lang="ja-JP" altLang="en-US" sz="800" dirty="0">
                <a:latin typeface="HGPｺﾞｼｯｸM" pitchFamily="50" charset="-128"/>
                <a:ea typeface="HGPｺﾞｼｯｸM" pitchFamily="50" charset="-128"/>
              </a:endParaRPr>
            </a:p>
          </p:txBody>
        </p:sp>
      </p:grpSp>
      <p:grpSp>
        <p:nvGrpSpPr>
          <p:cNvPr id="144" name="グループ化 64"/>
          <p:cNvGrpSpPr/>
          <p:nvPr/>
        </p:nvGrpSpPr>
        <p:grpSpPr>
          <a:xfrm>
            <a:off x="5690051" y="899592"/>
            <a:ext cx="907301" cy="648072"/>
            <a:chOff x="3535083" y="2924944"/>
            <a:chExt cx="705678" cy="504056"/>
          </a:xfrm>
        </p:grpSpPr>
        <p:sp>
          <p:nvSpPr>
            <p:cNvPr id="145" name="1 つの角を丸めた四角形 144"/>
            <p:cNvSpPr/>
            <p:nvPr/>
          </p:nvSpPr>
          <p:spPr>
            <a:xfrm>
              <a:off x="3707904"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146" name="テキスト ボックス 145"/>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（評価）</a:t>
              </a:r>
              <a:endParaRPr kumimoji="1" lang="ja-JP" altLang="en-US" sz="800" dirty="0">
                <a:latin typeface="HGPｺﾞｼｯｸM" pitchFamily="50" charset="-128"/>
                <a:ea typeface="HGPｺﾞｼｯｸM" pitchFamily="50" charset="-128"/>
              </a:endParaRPr>
            </a:p>
          </p:txBody>
        </p:sp>
      </p:grpSp>
      <p:grpSp>
        <p:nvGrpSpPr>
          <p:cNvPr id="311" name="グループ化 310"/>
          <p:cNvGrpSpPr/>
          <p:nvPr/>
        </p:nvGrpSpPr>
        <p:grpSpPr>
          <a:xfrm>
            <a:off x="5442278" y="1331640"/>
            <a:ext cx="154171" cy="330696"/>
            <a:chOff x="5160169" y="5105400"/>
            <a:chExt cx="154171" cy="330696"/>
          </a:xfrm>
        </p:grpSpPr>
        <p:grpSp>
          <p:nvGrpSpPr>
            <p:cNvPr id="312"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14" name="円/楕円 313"/>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フローチャート : 抜出し 314"/>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円/楕円 315"/>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3" name="テキスト ボックス 312"/>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17" name="グループ化 316"/>
          <p:cNvGrpSpPr/>
          <p:nvPr/>
        </p:nvGrpSpPr>
        <p:grpSpPr>
          <a:xfrm>
            <a:off x="5661248" y="1331640"/>
            <a:ext cx="151225" cy="330696"/>
            <a:chOff x="5379139" y="5105400"/>
            <a:chExt cx="151225" cy="330696"/>
          </a:xfrm>
        </p:grpSpPr>
        <p:grpSp>
          <p:nvGrpSpPr>
            <p:cNvPr id="318" name="グループ化 105"/>
            <p:cNvGrpSpPr/>
            <p:nvPr/>
          </p:nvGrpSpPr>
          <p:grpSpPr>
            <a:xfrm>
              <a:off x="5379139" y="5148064"/>
              <a:ext cx="151225" cy="288032"/>
              <a:chOff x="3861048" y="3059832"/>
              <a:chExt cx="288032" cy="548604"/>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3500000" scaled="1"/>
              <a:tileRect/>
            </a:gradFill>
            <a:effectLst>
              <a:outerShdw blurRad="50800" dist="38100" dir="2700000" algn="tl" rotWithShape="0">
                <a:prstClr val="black">
                  <a:alpha val="40000"/>
                </a:prstClr>
              </a:outerShdw>
            </a:effectLst>
          </p:grpSpPr>
          <p:sp>
            <p:nvSpPr>
              <p:cNvPr id="320" name="円/楕円 319"/>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1" name="フローチャート : 抜出し 320"/>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円/楕円 321"/>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9" name="テキスト ボックス 318"/>
            <p:cNvSpPr txBox="1"/>
            <p:nvPr/>
          </p:nvSpPr>
          <p:spPr>
            <a:xfrm>
              <a:off x="53792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管</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23" name="グループ化 322"/>
          <p:cNvGrpSpPr/>
          <p:nvPr/>
        </p:nvGrpSpPr>
        <p:grpSpPr>
          <a:xfrm>
            <a:off x="5967294" y="1331640"/>
            <a:ext cx="154171" cy="330696"/>
            <a:chOff x="5160169" y="5105400"/>
            <a:chExt cx="154171" cy="330696"/>
          </a:xfrm>
        </p:grpSpPr>
        <p:grpSp>
          <p:nvGrpSpPr>
            <p:cNvPr id="324"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26" name="円/楕円 325"/>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フローチャート : 抜出し 326"/>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楕円 327"/>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5" name="テキスト ボックス 324"/>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sp>
        <p:nvSpPr>
          <p:cNvPr id="302" name="角丸四角形 301"/>
          <p:cNvSpPr/>
          <p:nvPr/>
        </p:nvSpPr>
        <p:spPr>
          <a:xfrm>
            <a:off x="1700808" y="3888110"/>
            <a:ext cx="4176464" cy="323850"/>
          </a:xfrm>
          <a:prstGeom prst="roundRect">
            <a:avLst>
              <a:gd name="adj" fmla="val 14706"/>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テキスト ボックス 302">
            <a:hlinkClick r:id="rId3"/>
          </p:cNvPr>
          <p:cNvSpPr txBox="1"/>
          <p:nvPr/>
        </p:nvSpPr>
        <p:spPr>
          <a:xfrm>
            <a:off x="1772816" y="3921671"/>
            <a:ext cx="4104456" cy="253916"/>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ホームページアドレス：　</a:t>
            </a:r>
            <a:r>
              <a:rPr lang="en-US" altLang="ja-JP" sz="1050" dirty="0">
                <a:latin typeface="HGPｺﾞｼｯｸM" pitchFamily="50" charset="-128"/>
                <a:ea typeface="HGPｺﾞｼｯｸM" pitchFamily="50" charset="-128"/>
              </a:rPr>
              <a:t>http://</a:t>
            </a:r>
            <a:r>
              <a:rPr lang="en-US" altLang="ja-JP" sz="1050" dirty="0" smtClean="0">
                <a:latin typeface="HGPｺﾞｼｯｸM" pitchFamily="50" charset="-128"/>
                <a:ea typeface="HGPｺﾞｼｯｸM" pitchFamily="50" charset="-128"/>
              </a:rPr>
              <a:t>fine-osaka.jp/</a:t>
            </a:r>
          </a:p>
        </p:txBody>
      </p:sp>
      <p:cxnSp>
        <p:nvCxnSpPr>
          <p:cNvPr id="371" name="直線矢印コネクタ 370"/>
          <p:cNvCxnSpPr/>
          <p:nvPr/>
        </p:nvCxnSpPr>
        <p:spPr>
          <a:xfrm>
            <a:off x="1196752" y="4427984"/>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5" name="テキスト ボックス 374"/>
          <p:cNvSpPr txBox="1"/>
          <p:nvPr/>
        </p:nvSpPr>
        <p:spPr>
          <a:xfrm>
            <a:off x="1628800" y="3635896"/>
            <a:ext cx="4104456" cy="230832"/>
          </a:xfrm>
          <a:prstGeom prst="rect">
            <a:avLst/>
          </a:prstGeom>
          <a:noFill/>
        </p:spPr>
        <p:txBody>
          <a:bodyPr wrap="square" rtlCol="0">
            <a:spAutoFit/>
          </a:bodyPr>
          <a:lstStyle/>
          <a:p>
            <a:pPr marL="180975" indent="-180975"/>
            <a:r>
              <a:rPr lang="ja-JP" altLang="en-US" sz="900" dirty="0" smtClean="0">
                <a:latin typeface="ＭＳ 明朝" pitchFamily="17" charset="-128"/>
                <a:ea typeface="ＭＳ 明朝" pitchFamily="17" charset="-128"/>
              </a:rPr>
              <a:t>研修記録シート（</a:t>
            </a:r>
            <a:r>
              <a:rPr lang="en-US" altLang="ja-JP" sz="900" dirty="0" smtClean="0">
                <a:latin typeface="ＭＳ 明朝" pitchFamily="17" charset="-128"/>
                <a:ea typeface="ＭＳ 明朝" pitchFamily="17" charset="-128"/>
              </a:rPr>
              <a:t>Excel</a:t>
            </a:r>
            <a:r>
              <a:rPr lang="ja-JP" altLang="en-US" sz="900" dirty="0" smtClean="0">
                <a:latin typeface="ＭＳ 明朝" pitchFamily="17" charset="-128"/>
                <a:ea typeface="ＭＳ 明朝" pitchFamily="17" charset="-128"/>
              </a:rPr>
              <a:t>データ）をダウンロードします。</a:t>
            </a:r>
            <a:endParaRPr lang="en-US" altLang="ja-JP" sz="900" dirty="0" smtClean="0">
              <a:latin typeface="ＭＳ 明朝" pitchFamily="17" charset="-128"/>
              <a:ea typeface="ＭＳ 明朝" pitchFamily="17" charset="-128"/>
            </a:endParaRPr>
          </a:p>
        </p:txBody>
      </p:sp>
      <p:pic>
        <p:nvPicPr>
          <p:cNvPr id="376" name="図 375" descr="エクセルロゴ.gif"/>
          <p:cNvPicPr>
            <a:picLocks noChangeAspect="1"/>
          </p:cNvPicPr>
          <p:nvPr/>
        </p:nvPicPr>
        <p:blipFill>
          <a:blip r:embed="rId4" cstate="print"/>
          <a:stretch>
            <a:fillRect/>
          </a:stretch>
        </p:blipFill>
        <p:spPr>
          <a:xfrm>
            <a:off x="980728" y="5148064"/>
            <a:ext cx="441241" cy="432048"/>
          </a:xfrm>
          <a:prstGeom prst="rect">
            <a:avLst/>
          </a:prstGeom>
        </p:spPr>
      </p:pic>
      <p:pic>
        <p:nvPicPr>
          <p:cNvPr id="1029" name="Picture 5" descr="C:\Documents and Settings\JCMA01.JCMA-A\Local Settings\Temporary Internet Files\Content.IE5\9ZIPWQNH\MC900431595[1].png"/>
          <p:cNvPicPr>
            <a:picLocks noChangeAspect="1" noChangeArrowheads="1"/>
          </p:cNvPicPr>
          <p:nvPr/>
        </p:nvPicPr>
        <p:blipFill>
          <a:blip r:embed="rId5" cstate="print"/>
          <a:srcRect/>
          <a:stretch>
            <a:fillRect/>
          </a:stretch>
        </p:blipFill>
        <p:spPr bwMode="auto">
          <a:xfrm>
            <a:off x="980728" y="6372200"/>
            <a:ext cx="576064" cy="576064"/>
          </a:xfrm>
          <a:prstGeom prst="rect">
            <a:avLst/>
          </a:prstGeom>
          <a:noFill/>
        </p:spPr>
      </p:pic>
      <p:sp>
        <p:nvSpPr>
          <p:cNvPr id="398" name="テキスト ボックス 397"/>
          <p:cNvSpPr txBox="1"/>
          <p:nvPr/>
        </p:nvSpPr>
        <p:spPr>
          <a:xfrm>
            <a:off x="1484785" y="5220072"/>
            <a:ext cx="1771396" cy="253916"/>
          </a:xfrm>
          <a:prstGeom prst="rect">
            <a:avLst/>
          </a:prstGeom>
          <a:noFill/>
        </p:spPr>
        <p:txBody>
          <a:bodyPr wrap="square" rtlCol="0">
            <a:spAutoFit/>
          </a:bodyPr>
          <a:lstStyle/>
          <a:p>
            <a:pPr marL="180975" indent="-180975"/>
            <a:r>
              <a:rPr lang="ja-JP" altLang="en-US" sz="1050" b="1" dirty="0" smtClean="0">
                <a:latin typeface="ＭＳ 明朝" pitchFamily="17" charset="-128"/>
                <a:ea typeface="ＭＳ 明朝" pitchFamily="17" charset="-128"/>
              </a:rPr>
              <a:t>ファイル名を変更します。</a:t>
            </a:r>
            <a:endParaRPr lang="en-US" altLang="ja-JP" sz="1050" b="1" dirty="0" smtClean="0">
              <a:latin typeface="ＭＳ 明朝" pitchFamily="17" charset="-128"/>
              <a:ea typeface="ＭＳ 明朝" pitchFamily="17" charset="-128"/>
            </a:endParaRPr>
          </a:p>
        </p:txBody>
      </p:sp>
      <p:sp>
        <p:nvSpPr>
          <p:cNvPr id="399" name="角丸四角形 398"/>
          <p:cNvSpPr/>
          <p:nvPr/>
        </p:nvSpPr>
        <p:spPr>
          <a:xfrm>
            <a:off x="3212976" y="4860032"/>
            <a:ext cx="2736304" cy="1224136"/>
          </a:xfrm>
          <a:prstGeom prst="roundRect">
            <a:avLst>
              <a:gd name="adj" fmla="val 7532"/>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0" name="テキスト ボックス 399"/>
          <p:cNvSpPr txBox="1"/>
          <p:nvPr/>
        </p:nvSpPr>
        <p:spPr>
          <a:xfrm>
            <a:off x="3933056" y="4932040"/>
            <a:ext cx="1296144" cy="253916"/>
          </a:xfrm>
          <a:prstGeom prst="rect">
            <a:avLst/>
          </a:prstGeom>
          <a:noFill/>
        </p:spPr>
        <p:txBody>
          <a:bodyPr wrap="square" rtlCol="0">
            <a:spAutoFit/>
          </a:bodyPr>
          <a:lstStyle/>
          <a:p>
            <a:pPr marL="180975" indent="-180975" algn="ctr"/>
            <a:r>
              <a:rPr lang="ja-JP" altLang="en-US" sz="1050" dirty="0" smtClean="0">
                <a:latin typeface="HGPｺﾞｼｯｸM" pitchFamily="50" charset="-128"/>
                <a:ea typeface="HGPｺﾞｼｯｸM" pitchFamily="50" charset="-128"/>
              </a:rPr>
              <a:t>ファイル名の例</a:t>
            </a:r>
            <a:endParaRPr lang="en-US" altLang="ja-JP" sz="1200" dirty="0" smtClean="0">
              <a:latin typeface="HGPｺﾞｼｯｸM" pitchFamily="50" charset="-128"/>
              <a:ea typeface="HGPｺﾞｼｯｸM" pitchFamily="50" charset="-128"/>
            </a:endParaRPr>
          </a:p>
        </p:txBody>
      </p:sp>
      <p:sp>
        <p:nvSpPr>
          <p:cNvPr id="401" name="テキスト ボックス 400"/>
          <p:cNvSpPr txBox="1"/>
          <p:nvPr/>
        </p:nvSpPr>
        <p:spPr>
          <a:xfrm>
            <a:off x="3938012" y="5148064"/>
            <a:ext cx="1507212" cy="276999"/>
          </a:xfrm>
          <a:prstGeom prst="rect">
            <a:avLst/>
          </a:prstGeom>
          <a:noFill/>
        </p:spPr>
        <p:txBody>
          <a:bodyPr wrap="square" rtlCol="0">
            <a:spAutoFit/>
          </a:bodyPr>
          <a:lstStyle/>
          <a:p>
            <a:pPr marL="180975" indent="-180975"/>
            <a:r>
              <a:rPr lang="ja-JP" altLang="en-US" sz="1200" b="1" dirty="0" smtClean="0">
                <a:latin typeface="HGPｺﾞｼｯｸM" pitchFamily="50" charset="-128"/>
                <a:ea typeface="HGPｺﾞｼｯｸM" pitchFamily="50" charset="-128"/>
              </a:rPr>
              <a:t>１５００５２８介護太郎</a:t>
            </a:r>
            <a:endParaRPr lang="en-US" altLang="ja-JP" sz="1200" b="1" dirty="0" smtClean="0">
              <a:latin typeface="HGPｺﾞｼｯｸM" pitchFamily="50" charset="-128"/>
              <a:ea typeface="HGPｺﾞｼｯｸM" pitchFamily="50" charset="-128"/>
            </a:endParaRPr>
          </a:p>
        </p:txBody>
      </p:sp>
      <p:grpSp>
        <p:nvGrpSpPr>
          <p:cNvPr id="405" name="グループ化 404"/>
          <p:cNvGrpSpPr/>
          <p:nvPr/>
        </p:nvGrpSpPr>
        <p:grpSpPr>
          <a:xfrm flipV="1">
            <a:off x="4066451" y="5412293"/>
            <a:ext cx="686554" cy="158827"/>
            <a:chOff x="3573016" y="3779912"/>
            <a:chExt cx="432048" cy="72008"/>
          </a:xfrm>
        </p:grpSpPr>
        <p:cxnSp>
          <p:nvCxnSpPr>
            <p:cNvPr id="406" name="直線コネクタ 405"/>
            <p:cNvCxnSpPr/>
            <p:nvPr/>
          </p:nvCxnSpPr>
          <p:spPr>
            <a:xfrm>
              <a:off x="3573016" y="3779912"/>
              <a:ext cx="43204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7" name="直線コネクタ 406"/>
            <p:cNvCxnSpPr/>
            <p:nvPr/>
          </p:nvCxnSpPr>
          <p:spPr>
            <a:xfrm>
              <a:off x="3573016" y="3779912"/>
              <a:ext cx="0" cy="720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8" name="直線コネクタ 407"/>
            <p:cNvCxnSpPr/>
            <p:nvPr/>
          </p:nvCxnSpPr>
          <p:spPr>
            <a:xfrm>
              <a:off x="4005064" y="3779912"/>
              <a:ext cx="0" cy="720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17" name="直線矢印コネクタ 416"/>
          <p:cNvCxnSpPr/>
          <p:nvPr/>
        </p:nvCxnSpPr>
        <p:spPr>
          <a:xfrm>
            <a:off x="4323952" y="5580112"/>
            <a:ext cx="0" cy="216024"/>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直線矢印コネクタ 418"/>
          <p:cNvCxnSpPr/>
          <p:nvPr/>
        </p:nvCxnSpPr>
        <p:spPr>
          <a:xfrm>
            <a:off x="5073537" y="5580112"/>
            <a:ext cx="0" cy="216024"/>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1" name="テキスト ボックス 420"/>
          <p:cNvSpPr txBox="1"/>
          <p:nvPr/>
        </p:nvSpPr>
        <p:spPr>
          <a:xfrm>
            <a:off x="3931442" y="5781328"/>
            <a:ext cx="792088" cy="253916"/>
          </a:xfrm>
          <a:prstGeom prst="rect">
            <a:avLst/>
          </a:prstGeom>
          <a:noFill/>
        </p:spPr>
        <p:txBody>
          <a:bodyPr wrap="square" rtlCol="0">
            <a:spAutoFit/>
          </a:bodyPr>
          <a:lstStyle/>
          <a:p>
            <a:pPr marL="180975" indent="-180975" algn="ctr"/>
            <a:r>
              <a:rPr lang="ja-JP" altLang="en-US" sz="1050" b="1" dirty="0" smtClean="0">
                <a:latin typeface="ＭＳ 明朝" pitchFamily="17" charset="-128"/>
                <a:ea typeface="ＭＳ 明朝" pitchFamily="17" charset="-128"/>
              </a:rPr>
              <a:t>受講番号</a:t>
            </a:r>
            <a:endParaRPr lang="en-US" altLang="ja-JP" sz="1050" b="1" dirty="0" smtClean="0">
              <a:latin typeface="ＭＳ 明朝" pitchFamily="17" charset="-128"/>
              <a:ea typeface="ＭＳ 明朝" pitchFamily="17" charset="-128"/>
            </a:endParaRPr>
          </a:p>
        </p:txBody>
      </p:sp>
      <p:sp>
        <p:nvSpPr>
          <p:cNvPr id="422" name="テキスト ボックス 421"/>
          <p:cNvSpPr txBox="1"/>
          <p:nvPr/>
        </p:nvSpPr>
        <p:spPr>
          <a:xfrm>
            <a:off x="4433508" y="5781328"/>
            <a:ext cx="1227740" cy="253916"/>
          </a:xfrm>
          <a:prstGeom prst="rect">
            <a:avLst/>
          </a:prstGeom>
          <a:noFill/>
        </p:spPr>
        <p:txBody>
          <a:bodyPr wrap="square" rtlCol="0">
            <a:spAutoFit/>
          </a:bodyPr>
          <a:lstStyle/>
          <a:p>
            <a:pPr marL="180975" indent="-180975" algn="ctr"/>
            <a:r>
              <a:rPr lang="ja-JP" altLang="en-US" sz="900" dirty="0" smtClean="0">
                <a:latin typeface="ＭＳ 明朝" pitchFamily="17" charset="-128"/>
                <a:ea typeface="ＭＳ 明朝" pitchFamily="17" charset="-128"/>
              </a:rPr>
              <a:t>　　</a:t>
            </a:r>
            <a:r>
              <a:rPr lang="ja-JP" altLang="en-US" sz="1050" b="1" dirty="0" smtClean="0">
                <a:latin typeface="ＭＳ 明朝" pitchFamily="17" charset="-128"/>
                <a:ea typeface="ＭＳ 明朝" pitchFamily="17" charset="-128"/>
              </a:rPr>
              <a:t>受講者氏名</a:t>
            </a:r>
            <a:endParaRPr lang="en-US" altLang="ja-JP" sz="1050" b="1" dirty="0" smtClean="0">
              <a:latin typeface="ＭＳ 明朝" pitchFamily="17" charset="-128"/>
              <a:ea typeface="ＭＳ 明朝" pitchFamily="17" charset="-128"/>
            </a:endParaRPr>
          </a:p>
        </p:txBody>
      </p:sp>
      <p:grpSp>
        <p:nvGrpSpPr>
          <p:cNvPr id="424" name="グループ化 423"/>
          <p:cNvGrpSpPr/>
          <p:nvPr/>
        </p:nvGrpSpPr>
        <p:grpSpPr>
          <a:xfrm flipV="1">
            <a:off x="4767683" y="5415639"/>
            <a:ext cx="611708" cy="164472"/>
            <a:chOff x="3573016" y="3779912"/>
            <a:chExt cx="432048" cy="72008"/>
          </a:xfrm>
        </p:grpSpPr>
        <p:cxnSp>
          <p:nvCxnSpPr>
            <p:cNvPr id="425" name="直線コネクタ 424"/>
            <p:cNvCxnSpPr/>
            <p:nvPr/>
          </p:nvCxnSpPr>
          <p:spPr>
            <a:xfrm>
              <a:off x="3573016" y="3779912"/>
              <a:ext cx="43204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6" name="直線コネクタ 425"/>
            <p:cNvCxnSpPr/>
            <p:nvPr/>
          </p:nvCxnSpPr>
          <p:spPr>
            <a:xfrm>
              <a:off x="3573016" y="3779912"/>
              <a:ext cx="0" cy="720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7" name="直線コネクタ 426"/>
            <p:cNvCxnSpPr/>
            <p:nvPr/>
          </p:nvCxnSpPr>
          <p:spPr>
            <a:xfrm>
              <a:off x="4005064" y="3779912"/>
              <a:ext cx="0" cy="720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2" name="テキスト ボックス 431"/>
          <p:cNvSpPr txBox="1"/>
          <p:nvPr/>
        </p:nvSpPr>
        <p:spPr>
          <a:xfrm>
            <a:off x="1628800" y="6516216"/>
            <a:ext cx="5400600" cy="230832"/>
          </a:xfrm>
          <a:prstGeom prst="rect">
            <a:avLst/>
          </a:prstGeom>
          <a:noFill/>
        </p:spPr>
        <p:txBody>
          <a:bodyPr wrap="square" rtlCol="0">
            <a:spAutoFit/>
          </a:bodyPr>
          <a:lstStyle/>
          <a:p>
            <a:pPr marL="180975" indent="-180975"/>
            <a:r>
              <a:rPr lang="ja-JP" altLang="en-US" sz="900" dirty="0" smtClean="0">
                <a:latin typeface="ＭＳ 明朝" pitchFamily="17" charset="-128"/>
                <a:ea typeface="ＭＳ 明朝" pitchFamily="17" charset="-128"/>
              </a:rPr>
              <a:t>「シート１」及び「シート２」の「受講前」欄を入力します。</a:t>
            </a:r>
            <a:endParaRPr lang="en-US" altLang="ja-JP" sz="900" dirty="0" smtClean="0">
              <a:latin typeface="ＭＳ 明朝" pitchFamily="17" charset="-128"/>
              <a:ea typeface="ＭＳ 明朝" pitchFamily="17" charset="-128"/>
            </a:endParaRPr>
          </a:p>
        </p:txBody>
      </p:sp>
      <p:grpSp>
        <p:nvGrpSpPr>
          <p:cNvPr id="433" name="グループ化 61"/>
          <p:cNvGrpSpPr/>
          <p:nvPr/>
        </p:nvGrpSpPr>
        <p:grpSpPr>
          <a:xfrm>
            <a:off x="1801618" y="6747048"/>
            <a:ext cx="907302" cy="648072"/>
            <a:chOff x="3535083" y="2924944"/>
            <a:chExt cx="705678" cy="504056"/>
          </a:xfrm>
        </p:grpSpPr>
        <p:sp>
          <p:nvSpPr>
            <p:cNvPr id="434" name="1 つの角を丸めた四角形 433"/>
            <p:cNvSpPr/>
            <p:nvPr/>
          </p:nvSpPr>
          <p:spPr>
            <a:xfrm>
              <a:off x="3707904" y="2924944"/>
              <a:ext cx="360040" cy="504056"/>
            </a:xfrm>
            <a:prstGeom prst="round1Rect">
              <a:avLst/>
            </a:prstGeom>
            <a:solidFill>
              <a:schemeClr val="accent1">
                <a:lumMod val="20000"/>
                <a:lumOff val="80000"/>
              </a:schemeClr>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effectLst>
                  <a:outerShdw blurRad="38100" dist="38100" dir="2700000" algn="tl">
                    <a:srgbClr val="000000">
                      <a:alpha val="43137"/>
                    </a:srgbClr>
                  </a:outerShdw>
                </a:effectLst>
              </a:endParaRPr>
            </a:p>
          </p:txBody>
        </p:sp>
        <p:sp>
          <p:nvSpPr>
            <p:cNvPr id="435" name="テキスト ボックス 434"/>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1</a:t>
              </a:r>
              <a:endParaRPr lang="en-US" altLang="ja-JP" sz="800" dirty="0" smtClean="0">
                <a:latin typeface="HGPｺﾞｼｯｸM" pitchFamily="50" charset="-128"/>
                <a:ea typeface="HGPｺﾞｼｯｸM" pitchFamily="50" charset="-128"/>
              </a:endParaRPr>
            </a:p>
            <a:p>
              <a:pPr algn="ctr"/>
              <a:r>
                <a:rPr kumimoji="1" lang="ja-JP" altLang="en-US" sz="800" dirty="0" smtClean="0">
                  <a:latin typeface="HGPｺﾞｼｯｸM" pitchFamily="50" charset="-128"/>
                  <a:ea typeface="HGPｺﾞｼｯｸM" pitchFamily="50" charset="-128"/>
                </a:rPr>
                <a:t>（目標）</a:t>
              </a:r>
              <a:endParaRPr kumimoji="1" lang="ja-JP" altLang="en-US" sz="800" dirty="0">
                <a:latin typeface="HGPｺﾞｼｯｸM" pitchFamily="50" charset="-128"/>
                <a:ea typeface="HGPｺﾞｼｯｸM" pitchFamily="50" charset="-128"/>
              </a:endParaRPr>
            </a:p>
          </p:txBody>
        </p:sp>
      </p:grpSp>
      <p:grpSp>
        <p:nvGrpSpPr>
          <p:cNvPr id="436" name="グループ化 64"/>
          <p:cNvGrpSpPr/>
          <p:nvPr/>
        </p:nvGrpSpPr>
        <p:grpSpPr>
          <a:xfrm>
            <a:off x="2358893" y="6747048"/>
            <a:ext cx="907301" cy="648072"/>
            <a:chOff x="3535083" y="2924944"/>
            <a:chExt cx="705678" cy="504056"/>
          </a:xfrm>
        </p:grpSpPr>
        <p:sp>
          <p:nvSpPr>
            <p:cNvPr id="437" name="1 つの角を丸めた四角形 436"/>
            <p:cNvSpPr/>
            <p:nvPr/>
          </p:nvSpPr>
          <p:spPr>
            <a:xfrm>
              <a:off x="3707904"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438" name="テキスト ボックス 437"/>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（評価）</a:t>
              </a:r>
              <a:endParaRPr kumimoji="1" lang="ja-JP" altLang="en-US" sz="800" dirty="0">
                <a:latin typeface="HGPｺﾞｼｯｸM" pitchFamily="50" charset="-128"/>
                <a:ea typeface="HGPｺﾞｼｯｸM" pitchFamily="50" charset="-128"/>
              </a:endParaRPr>
            </a:p>
          </p:txBody>
        </p:sp>
      </p:grpSp>
      <p:cxnSp>
        <p:nvCxnSpPr>
          <p:cNvPr id="445" name="直線矢印コネクタ 444"/>
          <p:cNvCxnSpPr/>
          <p:nvPr/>
        </p:nvCxnSpPr>
        <p:spPr>
          <a:xfrm>
            <a:off x="1196752" y="5724128"/>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6" name="直線矢印コネクタ 445"/>
          <p:cNvCxnSpPr/>
          <p:nvPr/>
        </p:nvCxnSpPr>
        <p:spPr>
          <a:xfrm>
            <a:off x="1196752" y="7092280"/>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32" name="Picture 8" descr="C:\Documents and Settings\JCMA01.JCMA-A\Local Settings\Temporary Internet Files\Content.IE5\9ZIPWQNH\MC900431587[1].png"/>
          <p:cNvPicPr>
            <a:picLocks noChangeAspect="1" noChangeArrowheads="1"/>
          </p:cNvPicPr>
          <p:nvPr/>
        </p:nvPicPr>
        <p:blipFill>
          <a:blip r:embed="rId6" cstate="print"/>
          <a:srcRect/>
          <a:stretch>
            <a:fillRect/>
          </a:stretch>
        </p:blipFill>
        <p:spPr bwMode="auto">
          <a:xfrm>
            <a:off x="980728" y="7812360"/>
            <a:ext cx="504056" cy="504056"/>
          </a:xfrm>
          <a:prstGeom prst="rect">
            <a:avLst/>
          </a:prstGeom>
          <a:noFill/>
        </p:spPr>
      </p:pic>
      <p:sp>
        <p:nvSpPr>
          <p:cNvPr id="448" name="テキスト ボックス 447"/>
          <p:cNvSpPr txBox="1"/>
          <p:nvPr/>
        </p:nvSpPr>
        <p:spPr>
          <a:xfrm>
            <a:off x="1705594" y="7833556"/>
            <a:ext cx="4459709" cy="230832"/>
          </a:xfrm>
          <a:prstGeom prst="rect">
            <a:avLst/>
          </a:prstGeom>
          <a:noFill/>
        </p:spPr>
        <p:txBody>
          <a:bodyPr wrap="square" rtlCol="0">
            <a:spAutoFit/>
          </a:bodyPr>
          <a:lstStyle/>
          <a:p>
            <a:pPr marL="180975" indent="-180975"/>
            <a:r>
              <a:rPr lang="ja-JP" altLang="en-US" sz="900" b="1" dirty="0" smtClean="0">
                <a:latin typeface="ＭＳ 明朝" pitchFamily="17" charset="-128"/>
                <a:ea typeface="ＭＳ 明朝" pitchFamily="17" charset="-128"/>
              </a:rPr>
              <a:t>平成２８年１月７日（木）までに</a:t>
            </a:r>
            <a:r>
              <a:rPr lang="en-US" altLang="ja-JP" sz="900" b="1" dirty="0" smtClean="0">
                <a:latin typeface="ＭＳ 明朝" pitchFamily="17" charset="-128"/>
                <a:ea typeface="ＭＳ 明朝" pitchFamily="17" charset="-128"/>
              </a:rPr>
              <a:t>E-mail</a:t>
            </a:r>
            <a:r>
              <a:rPr lang="ja-JP" altLang="en-US" sz="900" b="1" dirty="0" smtClean="0">
                <a:latin typeface="ＭＳ 明朝" pitchFamily="17" charset="-128"/>
                <a:ea typeface="ＭＳ 明朝" pitchFamily="17" charset="-128"/>
              </a:rPr>
              <a:t>でファイン財団ケアマネ係に送信します。</a:t>
            </a:r>
            <a:endParaRPr lang="en-US" altLang="ja-JP" sz="900" b="1" dirty="0" smtClean="0">
              <a:latin typeface="ＭＳ 明朝" pitchFamily="17" charset="-128"/>
              <a:ea typeface="ＭＳ 明朝" pitchFamily="17" charset="-128"/>
            </a:endParaRPr>
          </a:p>
        </p:txBody>
      </p:sp>
      <p:sp>
        <p:nvSpPr>
          <p:cNvPr id="449" name="角丸四角形 448"/>
          <p:cNvSpPr/>
          <p:nvPr/>
        </p:nvSpPr>
        <p:spPr>
          <a:xfrm>
            <a:off x="1700808" y="8136582"/>
            <a:ext cx="4176464" cy="486718"/>
          </a:xfrm>
          <a:prstGeom prst="roundRect">
            <a:avLst>
              <a:gd name="adj" fmla="val 14706"/>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テキスト ボックス 449"/>
          <p:cNvSpPr txBox="1"/>
          <p:nvPr/>
        </p:nvSpPr>
        <p:spPr>
          <a:xfrm>
            <a:off x="1772816" y="8170143"/>
            <a:ext cx="4104456" cy="415498"/>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メール送信先</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a:t>
            </a:r>
            <a:r>
              <a:rPr lang="en-US" altLang="ja-JP" sz="1050" dirty="0" smtClean="0">
                <a:latin typeface="HGPｺﾞｼｯｸM" pitchFamily="50" charset="-128"/>
                <a:ea typeface="HGPｺﾞｼｯｸM" pitchFamily="50" charset="-128"/>
              </a:rPr>
              <a:t>care@fine-osaka.jp</a:t>
            </a:r>
          </a:p>
          <a:p>
            <a:pPr marL="180975" indent="-180975"/>
            <a:r>
              <a:rPr lang="ja-JP" altLang="en-US" sz="1050" dirty="0" smtClean="0">
                <a:latin typeface="HGPｺﾞｼｯｸM" pitchFamily="50" charset="-128"/>
                <a:ea typeface="HGPｺﾞｼｯｸM" pitchFamily="50" charset="-128"/>
              </a:rPr>
              <a:t>件名　　　　　 </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実務（再）研修 　研修記録シートの提出</a:t>
            </a:r>
            <a:endParaRPr lang="en-US" altLang="ja-JP" sz="1050" dirty="0" smtClean="0">
              <a:latin typeface="HGPｺﾞｼｯｸM" pitchFamily="50" charset="-128"/>
              <a:ea typeface="HGPｺﾞｼｯｸM" pitchFamily="50" charset="-128"/>
            </a:endParaRPr>
          </a:p>
        </p:txBody>
      </p:sp>
      <p:grpSp>
        <p:nvGrpSpPr>
          <p:cNvPr id="454" name="グループ化 453"/>
          <p:cNvGrpSpPr/>
          <p:nvPr/>
        </p:nvGrpSpPr>
        <p:grpSpPr>
          <a:xfrm>
            <a:off x="1268760" y="755576"/>
            <a:ext cx="154171" cy="330696"/>
            <a:chOff x="5160169" y="5105400"/>
            <a:chExt cx="154171" cy="330696"/>
          </a:xfrm>
        </p:grpSpPr>
        <p:grpSp>
          <p:nvGrpSpPr>
            <p:cNvPr id="455"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457" name="円/楕円 456"/>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フローチャート : 抜出し 457"/>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円/楕円 458"/>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6" name="テキスト ボックス 455"/>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460" name="グループ化 459"/>
          <p:cNvGrpSpPr/>
          <p:nvPr/>
        </p:nvGrpSpPr>
        <p:grpSpPr>
          <a:xfrm>
            <a:off x="2204864" y="755576"/>
            <a:ext cx="151225" cy="330696"/>
            <a:chOff x="5379139" y="5105400"/>
            <a:chExt cx="151225" cy="330696"/>
          </a:xfrm>
        </p:grpSpPr>
        <p:grpSp>
          <p:nvGrpSpPr>
            <p:cNvPr id="461" name="グループ化 105"/>
            <p:cNvGrpSpPr/>
            <p:nvPr/>
          </p:nvGrpSpPr>
          <p:grpSpPr>
            <a:xfrm>
              <a:off x="5379139" y="5148064"/>
              <a:ext cx="151225" cy="288032"/>
              <a:chOff x="3861048" y="3059832"/>
              <a:chExt cx="288032" cy="548604"/>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3500000" scaled="1"/>
              <a:tileRect/>
            </a:gradFill>
            <a:effectLst>
              <a:outerShdw blurRad="50800" dist="38100" dir="2700000" algn="tl" rotWithShape="0">
                <a:prstClr val="black">
                  <a:alpha val="40000"/>
                </a:prstClr>
              </a:outerShdw>
            </a:effectLst>
          </p:grpSpPr>
          <p:sp>
            <p:nvSpPr>
              <p:cNvPr id="463" name="円/楕円 462"/>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フローチャート : 抜出し 463"/>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楕円 464"/>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2" name="テキスト ボックス 461"/>
            <p:cNvSpPr txBox="1"/>
            <p:nvPr/>
          </p:nvSpPr>
          <p:spPr>
            <a:xfrm>
              <a:off x="53792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管</a:t>
              </a:r>
              <a:endParaRPr lang="en-US" altLang="ja-JP" sz="800" dirty="0" smtClean="0">
                <a:solidFill>
                  <a:schemeClr val="bg1"/>
                </a:solidFill>
                <a:latin typeface="HGPｺﾞｼｯｸM" pitchFamily="50" charset="-128"/>
                <a:ea typeface="HGPｺﾞｼｯｸM" pitchFamily="50" charset="-128"/>
              </a:endParaRPr>
            </a:p>
          </p:txBody>
        </p:sp>
      </p:grpSp>
      <p:sp>
        <p:nvSpPr>
          <p:cNvPr id="466" name="テキスト ボックス 465"/>
          <p:cNvSpPr txBox="1"/>
          <p:nvPr/>
        </p:nvSpPr>
        <p:spPr>
          <a:xfrm>
            <a:off x="1412776" y="827584"/>
            <a:ext cx="720080" cy="253916"/>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は受講者、</a:t>
            </a:r>
            <a:endParaRPr lang="en-US" altLang="ja-JP" sz="1050" dirty="0" smtClean="0">
              <a:latin typeface="HGPｺﾞｼｯｸM" pitchFamily="50" charset="-128"/>
              <a:ea typeface="HGPｺﾞｼｯｸM" pitchFamily="50" charset="-128"/>
            </a:endParaRPr>
          </a:p>
        </p:txBody>
      </p:sp>
      <p:sp>
        <p:nvSpPr>
          <p:cNvPr id="467" name="テキスト ボックス 466"/>
          <p:cNvSpPr txBox="1"/>
          <p:nvPr/>
        </p:nvSpPr>
        <p:spPr>
          <a:xfrm>
            <a:off x="2348880" y="827584"/>
            <a:ext cx="936104" cy="253916"/>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は管理者等</a:t>
            </a:r>
            <a:endParaRPr lang="en-US" altLang="ja-JP" sz="1050" dirty="0" smtClean="0">
              <a:latin typeface="HGPｺﾞｼｯｸM" pitchFamily="50" charset="-128"/>
              <a:ea typeface="HGPｺﾞｼｯｸM" pitchFamily="50" charset="-128"/>
            </a:endParaRPr>
          </a:p>
        </p:txBody>
      </p:sp>
      <p:pic>
        <p:nvPicPr>
          <p:cNvPr id="468" name="図 467" descr="エクセルロゴ.gif"/>
          <p:cNvPicPr>
            <a:picLocks noChangeAspect="1"/>
          </p:cNvPicPr>
          <p:nvPr/>
        </p:nvPicPr>
        <p:blipFill>
          <a:blip r:embed="rId4" cstate="print"/>
          <a:stretch>
            <a:fillRect/>
          </a:stretch>
        </p:blipFill>
        <p:spPr>
          <a:xfrm>
            <a:off x="3739892" y="5167448"/>
            <a:ext cx="274365" cy="268648"/>
          </a:xfrm>
          <a:prstGeom prst="rect">
            <a:avLst/>
          </a:prstGeom>
        </p:spPr>
      </p:pic>
      <p:sp>
        <p:nvSpPr>
          <p:cNvPr id="469" name="テキスト ボックス 468"/>
          <p:cNvSpPr txBox="1"/>
          <p:nvPr/>
        </p:nvSpPr>
        <p:spPr>
          <a:xfrm>
            <a:off x="260648" y="827584"/>
            <a:ext cx="1224136" cy="253916"/>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表記において</a:t>
            </a:r>
            <a:endParaRPr lang="en-US" altLang="ja-JP" sz="1050" dirty="0" smtClean="0">
              <a:latin typeface="ＭＳ 明朝" pitchFamily="17" charset="-128"/>
              <a:ea typeface="ＭＳ 明朝" pitchFamily="17" charset="-128"/>
            </a:endParaRPr>
          </a:p>
        </p:txBody>
      </p:sp>
      <p:sp>
        <p:nvSpPr>
          <p:cNvPr id="470" name="テキスト ボックス 469"/>
          <p:cNvSpPr txBox="1"/>
          <p:nvPr/>
        </p:nvSpPr>
        <p:spPr>
          <a:xfrm>
            <a:off x="3068960" y="827584"/>
            <a:ext cx="1800200" cy="253916"/>
          </a:xfrm>
          <a:prstGeom prst="rect">
            <a:avLst/>
          </a:prstGeom>
          <a:noFill/>
        </p:spPr>
        <p:txBody>
          <a:bodyPr wrap="square" rtlCol="0">
            <a:spAutoFit/>
          </a:bodyPr>
          <a:lstStyle/>
          <a:p>
            <a:pPr marL="180975" indent="-180975"/>
            <a:r>
              <a:rPr lang="ja-JP" altLang="en-US" sz="1050" dirty="0" smtClean="0">
                <a:latin typeface="ＭＳ 明朝" pitchFamily="17" charset="-128"/>
                <a:ea typeface="ＭＳ 明朝" pitchFamily="17" charset="-128"/>
              </a:rPr>
              <a:t>が記入するものとします。</a:t>
            </a:r>
            <a:endParaRPr lang="en-US" altLang="ja-JP" sz="1050" dirty="0" smtClean="0">
              <a:latin typeface="ＭＳ 明朝" pitchFamily="17" charset="-128"/>
              <a:ea typeface="ＭＳ 明朝" pitchFamily="17" charset="-128"/>
            </a:endParaRPr>
          </a:p>
        </p:txBody>
      </p:sp>
      <p:grpSp>
        <p:nvGrpSpPr>
          <p:cNvPr id="471" name="グループ化 470"/>
          <p:cNvGrpSpPr/>
          <p:nvPr/>
        </p:nvGrpSpPr>
        <p:grpSpPr>
          <a:xfrm>
            <a:off x="2101098" y="7185572"/>
            <a:ext cx="154171" cy="330696"/>
            <a:chOff x="5160169" y="5105400"/>
            <a:chExt cx="154171" cy="330696"/>
          </a:xfrm>
        </p:grpSpPr>
        <p:grpSp>
          <p:nvGrpSpPr>
            <p:cNvPr id="472"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474" name="円/楕円 473"/>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フローチャート : 抜出し 474"/>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6" name="円/楕円 475"/>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3" name="テキスト ボックス 472"/>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477" name="グループ化 476"/>
          <p:cNvGrpSpPr/>
          <p:nvPr/>
        </p:nvGrpSpPr>
        <p:grpSpPr>
          <a:xfrm>
            <a:off x="2286206" y="7200689"/>
            <a:ext cx="151225" cy="330698"/>
            <a:chOff x="5379139" y="5105400"/>
            <a:chExt cx="151225" cy="330698"/>
          </a:xfrm>
        </p:grpSpPr>
        <p:grpSp>
          <p:nvGrpSpPr>
            <p:cNvPr id="478" name="グループ化 105"/>
            <p:cNvGrpSpPr/>
            <p:nvPr/>
          </p:nvGrpSpPr>
          <p:grpSpPr>
            <a:xfrm>
              <a:off x="5379139" y="5148069"/>
              <a:ext cx="151225" cy="288029"/>
              <a:chOff x="3861048" y="3059832"/>
              <a:chExt cx="288032" cy="548597"/>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3500000" scaled="1"/>
              <a:tileRect/>
            </a:gradFill>
            <a:effectLst>
              <a:outerShdw blurRad="50800" dist="38100" dir="2700000" algn="tl" rotWithShape="0">
                <a:prstClr val="black">
                  <a:alpha val="40000"/>
                </a:prstClr>
              </a:outerShdw>
            </a:effectLst>
          </p:grpSpPr>
          <p:sp>
            <p:nvSpPr>
              <p:cNvPr id="480" name="円/楕円 479"/>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1" name="フローチャート : 抜出し 480"/>
              <p:cNvSpPr/>
              <p:nvPr/>
            </p:nvSpPr>
            <p:spPr>
              <a:xfrm>
                <a:off x="3861048" y="3114673"/>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円/楕円 481"/>
              <p:cNvSpPr/>
              <p:nvPr/>
            </p:nvSpPr>
            <p:spPr>
              <a:xfrm>
                <a:off x="3861048" y="3444396"/>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9" name="テキスト ボックス 478"/>
            <p:cNvSpPr txBox="1"/>
            <p:nvPr/>
          </p:nvSpPr>
          <p:spPr>
            <a:xfrm>
              <a:off x="53792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管</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483" name="グループ化 482"/>
          <p:cNvGrpSpPr/>
          <p:nvPr/>
        </p:nvGrpSpPr>
        <p:grpSpPr>
          <a:xfrm>
            <a:off x="2679434" y="7185620"/>
            <a:ext cx="154171" cy="330696"/>
            <a:chOff x="5160169" y="5105400"/>
            <a:chExt cx="154171" cy="330696"/>
          </a:xfrm>
        </p:grpSpPr>
        <p:grpSp>
          <p:nvGrpSpPr>
            <p:cNvPr id="484"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486" name="円/楕円 485"/>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フローチャート : 抜出し 486"/>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85" name="テキスト ボックス 484"/>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sp>
        <p:nvSpPr>
          <p:cNvPr id="132" name="正方形/長方形 131"/>
          <p:cNvSpPr/>
          <p:nvPr/>
        </p:nvSpPr>
        <p:spPr>
          <a:xfrm>
            <a:off x="0" y="251520"/>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135" name="正方形/長方形 134"/>
          <p:cNvSpPr/>
          <p:nvPr/>
        </p:nvSpPr>
        <p:spPr>
          <a:xfrm>
            <a:off x="188640" y="251520"/>
            <a:ext cx="1800200"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rPr>
              <a:t>‐</a:t>
            </a:r>
            <a:r>
              <a:rPr lang="ja-JP" altLang="en-US" sz="1100" dirty="0" smtClean="0">
                <a:solidFill>
                  <a:schemeClr val="tx1"/>
                </a:solidFill>
              </a:rPr>
              <a:t>１　各シート活用の流れ　</a:t>
            </a:r>
          </a:p>
        </p:txBody>
      </p:sp>
      <p:cxnSp>
        <p:nvCxnSpPr>
          <p:cNvPr id="136" name="直線コネクタ 135"/>
          <p:cNvCxnSpPr/>
          <p:nvPr/>
        </p:nvCxnSpPr>
        <p:spPr>
          <a:xfrm>
            <a:off x="476672" y="467544"/>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14"/>
          <p:cNvGrpSpPr/>
          <p:nvPr/>
        </p:nvGrpSpPr>
        <p:grpSpPr>
          <a:xfrm>
            <a:off x="683890" y="1994818"/>
            <a:ext cx="233464" cy="224830"/>
            <a:chOff x="764704" y="2627784"/>
            <a:chExt cx="432048" cy="432048"/>
          </a:xfrm>
        </p:grpSpPr>
        <p:sp>
          <p:nvSpPr>
            <p:cNvPr id="13" name="円/楕円 12"/>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64704" y="2627784"/>
              <a:ext cx="432048" cy="432048"/>
            </a:xfrm>
            <a:prstGeom prst="rect">
              <a:avLst/>
            </a:prstGeom>
            <a:noFill/>
            <a:ln>
              <a:noFill/>
            </a:ln>
          </p:spPr>
          <p:txBody>
            <a:bodyPr wrap="square" lIns="91440" tIns="45720" rIns="91440" bIns="45720" anchor="ctr" anchorCtr="0">
              <a:normAutofit fontScale="47500" lnSpcReduction="20000"/>
            </a:bodyPr>
            <a:lstStyle/>
            <a:p>
              <a:pPr algn="ctr"/>
              <a:r>
                <a:rPr lang="en-US" altLang="ja-JP" sz="2000" dirty="0" smtClean="0">
                  <a:ln w="6350">
                    <a:solidFill>
                      <a:schemeClr val="bg1"/>
                    </a:solidFill>
                    <a:prstDash val="solid"/>
                  </a:ln>
                  <a:solidFill>
                    <a:schemeClr val="bg1"/>
                  </a:solidFill>
                  <a:latin typeface="HG創英角ｺﾞｼｯｸUB" pitchFamily="49" charset="-128"/>
                  <a:ea typeface="HG創英角ｺﾞｼｯｸUB" pitchFamily="49" charset="-128"/>
                </a:rPr>
                <a:t>1</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47" name="正方形/長方形 146"/>
          <p:cNvSpPr/>
          <p:nvPr/>
        </p:nvSpPr>
        <p:spPr>
          <a:xfrm>
            <a:off x="3212976" y="7092280"/>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入力方法はダウンロードしたエクセルデータ中に記載しています。</a:t>
            </a:r>
            <a:endParaRPr lang="en-US" altLang="ja-JP" sz="800" dirty="0" smtClean="0">
              <a:latin typeface="ＭＳ 明朝" pitchFamily="17" charset="-128"/>
              <a:ea typeface="ＭＳ 明朝" pitchFamily="17" charset="-128"/>
            </a:endParaRPr>
          </a:p>
        </p:txBody>
      </p:sp>
      <p:sp>
        <p:nvSpPr>
          <p:cNvPr id="148" name="正方形/長方形 147"/>
          <p:cNvSpPr/>
          <p:nvPr/>
        </p:nvSpPr>
        <p:spPr>
          <a:xfrm>
            <a:off x="1700808" y="8676456"/>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本文中に必ず受講番号と受講者名をご記載下さい。</a:t>
            </a:r>
            <a:endParaRPr lang="en-US" altLang="ja-JP" sz="800" dirty="0" smtClean="0">
              <a:latin typeface="ＭＳ 明朝" pitchFamily="17" charset="-128"/>
              <a:ea typeface="ＭＳ 明朝" pitchFamily="17" charset="-128"/>
            </a:endParaRPr>
          </a:p>
        </p:txBody>
      </p:sp>
      <p:sp>
        <p:nvSpPr>
          <p:cNvPr id="130" name="正方形/長方形 129"/>
          <p:cNvSpPr/>
          <p:nvPr/>
        </p:nvSpPr>
        <p:spPr>
          <a:xfrm>
            <a:off x="980728" y="3203848"/>
            <a:ext cx="3429000" cy="215444"/>
          </a:xfrm>
          <a:prstGeom prst="rect">
            <a:avLst/>
          </a:prstGeom>
        </p:spPr>
        <p:txBody>
          <a:bodyPr wrap="square">
            <a:spAutoFit/>
          </a:bodyPr>
          <a:lstStyle/>
          <a:p>
            <a:pPr marL="180975" indent="-180975"/>
            <a:r>
              <a:rPr lang="en-US" altLang="ja-JP" sz="800" dirty="0" smtClean="0">
                <a:latin typeface="ＭＳ 明朝" pitchFamily="17" charset="-128"/>
                <a:ea typeface="ＭＳ 明朝" pitchFamily="17" charset="-128"/>
              </a:rPr>
              <a:t>※E-mail</a:t>
            </a:r>
            <a:r>
              <a:rPr lang="ja-JP" altLang="en-US" sz="800" dirty="0" smtClean="0">
                <a:latin typeface="ＭＳ 明朝" pitchFamily="17" charset="-128"/>
                <a:ea typeface="ＭＳ 明朝" pitchFamily="17" charset="-128"/>
              </a:rPr>
              <a:t>で送信出来ない場合は郵送でご提出下さい。</a:t>
            </a:r>
            <a:endParaRPr lang="en-US" altLang="ja-JP" sz="800" dirty="0" smtClean="0">
              <a:latin typeface="ＭＳ 明朝" pitchFamily="17" charset="-128"/>
              <a:ea typeface="ＭＳ 明朝" pitchFamily="17" charset="-128"/>
            </a:endParaRPr>
          </a:p>
        </p:txBody>
      </p:sp>
      <p:sp>
        <p:nvSpPr>
          <p:cNvPr id="131" name="テキスト ボックス 130"/>
          <p:cNvSpPr txBox="1"/>
          <p:nvPr/>
        </p:nvSpPr>
        <p:spPr>
          <a:xfrm>
            <a:off x="908720" y="1994818"/>
            <a:ext cx="5256584" cy="253916"/>
          </a:xfrm>
          <a:prstGeom prst="rect">
            <a:avLst/>
          </a:prstGeom>
          <a:noFill/>
          <a:ln>
            <a:noFill/>
          </a:ln>
        </p:spPr>
        <p:txBody>
          <a:bodyPr wrap="square" rtlCol="0">
            <a:spAutoFit/>
          </a:bodyPr>
          <a:lstStyle/>
          <a:p>
            <a:r>
              <a:rPr lang="ja-JP" altLang="en-US" sz="1050" dirty="0" smtClean="0">
                <a:latin typeface="+mj-ea"/>
              </a:rPr>
              <a:t>研修記録シート</a:t>
            </a:r>
            <a:r>
              <a:rPr lang="en-US" altLang="ja-JP" sz="1050" dirty="0" smtClean="0">
                <a:latin typeface="+mj-ea"/>
              </a:rPr>
              <a:t>(Excel</a:t>
            </a:r>
            <a:r>
              <a:rPr lang="ja-JP" altLang="en-US" sz="1050" dirty="0" smtClean="0">
                <a:latin typeface="+mj-ea"/>
              </a:rPr>
              <a:t>ファイル</a:t>
            </a:r>
            <a:r>
              <a:rPr lang="en-US" altLang="ja-JP" sz="1050" dirty="0" smtClean="0">
                <a:latin typeface="+mj-ea"/>
              </a:rPr>
              <a:t>)</a:t>
            </a:r>
            <a:r>
              <a:rPr lang="ja-JP" altLang="en-US" sz="1050" dirty="0" smtClean="0">
                <a:latin typeface="+mj-ea"/>
              </a:rPr>
              <a:t>をファイン財団のホームページからダウンロードします。</a:t>
            </a:r>
            <a:endParaRPr lang="en-US" altLang="ja-JP" sz="1050" dirty="0" smtClean="0"/>
          </a:p>
        </p:txBody>
      </p:sp>
      <p:sp>
        <p:nvSpPr>
          <p:cNvPr id="129" name="テキスト ボックス 128"/>
          <p:cNvSpPr txBox="1"/>
          <p:nvPr/>
        </p:nvSpPr>
        <p:spPr>
          <a:xfrm>
            <a:off x="1725811" y="7607846"/>
            <a:ext cx="3816424" cy="253916"/>
          </a:xfrm>
          <a:prstGeom prst="rect">
            <a:avLst/>
          </a:prstGeom>
          <a:noFill/>
        </p:spPr>
        <p:txBody>
          <a:bodyPr wrap="square" rtlCol="0">
            <a:spAutoFit/>
          </a:bodyPr>
          <a:lstStyle/>
          <a:p>
            <a:pPr marL="180975" indent="-180975"/>
            <a:r>
              <a:rPr lang="en-US" altLang="ja-JP" sz="900" b="1" dirty="0" smtClean="0">
                <a:latin typeface="ＭＳ 明朝" pitchFamily="17" charset="-128"/>
                <a:ea typeface="ＭＳ 明朝" pitchFamily="17" charset="-128"/>
              </a:rPr>
              <a:t>※</a:t>
            </a:r>
            <a:r>
              <a:rPr lang="ja-JP" altLang="en-US" sz="1050" b="1" dirty="0">
                <a:latin typeface="ＭＳ 明朝" pitchFamily="17" charset="-128"/>
                <a:ea typeface="ＭＳ 明朝" pitchFamily="17" charset="-128"/>
              </a:rPr>
              <a:t>シート（</a:t>
            </a:r>
            <a:r>
              <a:rPr lang="en-US" altLang="ja-JP" sz="1050" b="1" dirty="0">
                <a:latin typeface="ＭＳ 明朝" pitchFamily="17" charset="-128"/>
                <a:ea typeface="ＭＳ 明朝" pitchFamily="17" charset="-128"/>
              </a:rPr>
              <a:t>Excel</a:t>
            </a:r>
            <a:r>
              <a:rPr lang="ja-JP" altLang="en-US" sz="900" b="1" dirty="0" smtClean="0">
                <a:latin typeface="ＭＳ 明朝" pitchFamily="17" charset="-128"/>
                <a:ea typeface="ＭＳ 明朝" pitchFamily="17" charset="-128"/>
              </a:rPr>
              <a:t>ファイル）は、そのままの状態で送信してください。</a:t>
            </a:r>
            <a:endParaRPr lang="en-US" altLang="ja-JP" sz="900" b="1" dirty="0" smtClean="0">
              <a:latin typeface="ＭＳ 明朝" pitchFamily="17" charset="-128"/>
              <a:ea typeface="ＭＳ 明朝" pitchFamily="17"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角丸四角形 137"/>
          <p:cNvSpPr/>
          <p:nvPr/>
        </p:nvSpPr>
        <p:spPr>
          <a:xfrm>
            <a:off x="260648" y="1259632"/>
            <a:ext cx="6408712" cy="2016224"/>
          </a:xfrm>
          <a:prstGeom prst="roundRect">
            <a:avLst>
              <a:gd name="adj" fmla="val 3418"/>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33"/>
          <p:cNvGrpSpPr/>
          <p:nvPr/>
        </p:nvGrpSpPr>
        <p:grpSpPr>
          <a:xfrm>
            <a:off x="683890" y="1820590"/>
            <a:ext cx="3897238" cy="253916"/>
            <a:chOff x="323850" y="2036614"/>
            <a:chExt cx="3897238" cy="253916"/>
          </a:xfrm>
        </p:grpSpPr>
        <p:grpSp>
          <p:nvGrpSpPr>
            <p:cNvPr id="3" name="グループ化 14"/>
            <p:cNvGrpSpPr/>
            <p:nvPr/>
          </p:nvGrpSpPr>
          <p:grpSpPr>
            <a:xfrm>
              <a:off x="323850" y="2051720"/>
              <a:ext cx="224830" cy="224830"/>
              <a:chOff x="764704" y="2627784"/>
              <a:chExt cx="432048" cy="432048"/>
            </a:xfrm>
          </p:grpSpPr>
          <p:sp>
            <p:nvSpPr>
              <p:cNvPr id="13" name="円/楕円 12"/>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dirty="0" smtClean="0">
                    <a:ln w="6350">
                      <a:solidFill>
                        <a:schemeClr val="bg1"/>
                      </a:solidFill>
                      <a:prstDash val="solid"/>
                    </a:ln>
                    <a:solidFill>
                      <a:schemeClr val="bg1"/>
                    </a:solidFill>
                    <a:latin typeface="HG創英角ｺﾞｼｯｸUB" pitchFamily="49" charset="-128"/>
                    <a:ea typeface="HG創英角ｺﾞｼｯｸUB" pitchFamily="49" charset="-128"/>
                  </a:rPr>
                  <a:t>1</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6" name="テキスト ボックス 15"/>
            <p:cNvSpPr txBox="1"/>
            <p:nvPr/>
          </p:nvSpPr>
          <p:spPr>
            <a:xfrm>
              <a:off x="540642" y="2036614"/>
              <a:ext cx="3680446" cy="253916"/>
            </a:xfrm>
            <a:prstGeom prst="rect">
              <a:avLst/>
            </a:prstGeom>
            <a:noFill/>
          </p:spPr>
          <p:txBody>
            <a:bodyPr wrap="square" rtlCol="0">
              <a:spAutoFit/>
            </a:bodyPr>
            <a:lstStyle/>
            <a:p>
              <a:r>
                <a:rPr lang="ja-JP" altLang="en-US" sz="1050" dirty="0" smtClean="0"/>
                <a:t>受講する課目のシート２を印刷して持参します。</a:t>
              </a:r>
            </a:p>
          </p:txBody>
        </p:sp>
      </p:grpSp>
      <p:sp>
        <p:nvSpPr>
          <p:cNvPr id="133" name="テキスト ボックス 132"/>
          <p:cNvSpPr txBox="1"/>
          <p:nvPr/>
        </p:nvSpPr>
        <p:spPr>
          <a:xfrm>
            <a:off x="1412776" y="1403648"/>
            <a:ext cx="3240360" cy="307777"/>
          </a:xfrm>
          <a:prstGeom prst="rect">
            <a:avLst/>
          </a:prstGeom>
          <a:noFill/>
        </p:spPr>
        <p:txBody>
          <a:bodyPr wrap="square" rtlCol="0">
            <a:spAutoFit/>
          </a:bodyPr>
          <a:lstStyle/>
          <a:p>
            <a:r>
              <a:rPr lang="ja-JP" altLang="en-US" sz="1400" b="1" dirty="0" smtClean="0">
                <a:solidFill>
                  <a:schemeClr val="tx2">
                    <a:lumMod val="50000"/>
                  </a:schemeClr>
                </a:solidFill>
                <a:latin typeface="HGPｺﾞｼｯｸM" pitchFamily="50" charset="-128"/>
                <a:ea typeface="HGPｺﾞｼｯｸM" pitchFamily="50" charset="-128"/>
              </a:rPr>
              <a:t>研修当日（課目受講毎に対応）</a:t>
            </a:r>
            <a:endParaRPr lang="en-US" altLang="ja-JP" sz="1400" b="1" dirty="0" smtClean="0">
              <a:solidFill>
                <a:schemeClr val="tx2">
                  <a:lumMod val="50000"/>
                </a:schemeClr>
              </a:solidFill>
              <a:latin typeface="HGPｺﾞｼｯｸM" pitchFamily="50" charset="-128"/>
              <a:ea typeface="HGPｺﾞｼｯｸM" pitchFamily="50" charset="-128"/>
            </a:endParaRPr>
          </a:p>
        </p:txBody>
      </p:sp>
      <p:sp>
        <p:nvSpPr>
          <p:cNvPr id="113" name="正方形/長方形 112"/>
          <p:cNvSpPr/>
          <p:nvPr/>
        </p:nvSpPr>
        <p:spPr>
          <a:xfrm>
            <a:off x="360041" y="1390874"/>
            <a:ext cx="1052735" cy="405006"/>
          </a:xfrm>
          <a:prstGeom prst="rect">
            <a:avLst/>
          </a:prstGeom>
          <a:noFill/>
        </p:spPr>
        <p:txBody>
          <a:bodyPr wrap="square" lIns="91440" tIns="45720" rIns="91440" bIns="45720" anchor="ctr" anchorCtr="0">
            <a:normAutofit fontScale="32500" lnSpcReduction="20000"/>
          </a:bodyPr>
          <a:lstStyle/>
          <a:p>
            <a:pPr algn="ctr"/>
            <a:r>
              <a:rPr lang="ja-JP" altLang="en-US" sz="5400" b="1" cap="none" spc="0" dirty="0" smtClean="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rPr>
              <a:t>Ｓｔｅｐ ２</a:t>
            </a:r>
            <a:endParaRPr lang="ja-JP" altLang="en-US" sz="5400" b="1" cap="none" spc="0" dirty="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endParaRPr>
          </a:p>
        </p:txBody>
      </p:sp>
      <p:cxnSp>
        <p:nvCxnSpPr>
          <p:cNvPr id="118" name="直線コネクタ 117"/>
          <p:cNvCxnSpPr/>
          <p:nvPr/>
        </p:nvCxnSpPr>
        <p:spPr>
          <a:xfrm>
            <a:off x="504056" y="1691680"/>
            <a:ext cx="5877272" cy="0"/>
          </a:xfrm>
          <a:prstGeom prst="line">
            <a:avLst/>
          </a:prstGeom>
          <a:ln>
            <a:solidFill>
              <a:schemeClr val="accent1">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nvGrpSpPr>
          <p:cNvPr id="6" name="グループ化 138"/>
          <p:cNvGrpSpPr/>
          <p:nvPr/>
        </p:nvGrpSpPr>
        <p:grpSpPr>
          <a:xfrm>
            <a:off x="683890" y="2137792"/>
            <a:ext cx="4617318" cy="253916"/>
            <a:chOff x="323850" y="2036614"/>
            <a:chExt cx="4617318" cy="253916"/>
          </a:xfrm>
        </p:grpSpPr>
        <p:grpSp>
          <p:nvGrpSpPr>
            <p:cNvPr id="7" name="グループ化 14"/>
            <p:cNvGrpSpPr/>
            <p:nvPr/>
          </p:nvGrpSpPr>
          <p:grpSpPr>
            <a:xfrm>
              <a:off x="323850" y="2051720"/>
              <a:ext cx="224830" cy="224830"/>
              <a:chOff x="764704" y="2627784"/>
              <a:chExt cx="432048" cy="432048"/>
            </a:xfrm>
          </p:grpSpPr>
          <p:sp>
            <p:nvSpPr>
              <p:cNvPr id="142" name="円/楕円 141"/>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2</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41" name="テキスト ボックス 140"/>
            <p:cNvSpPr txBox="1"/>
            <p:nvPr/>
          </p:nvSpPr>
          <p:spPr>
            <a:xfrm>
              <a:off x="540642" y="2036614"/>
              <a:ext cx="4400526" cy="253916"/>
            </a:xfrm>
            <a:prstGeom prst="rect">
              <a:avLst/>
            </a:prstGeom>
            <a:noFill/>
          </p:spPr>
          <p:txBody>
            <a:bodyPr wrap="square" rtlCol="0">
              <a:spAutoFit/>
            </a:bodyPr>
            <a:lstStyle/>
            <a:p>
              <a:r>
                <a:rPr lang="ja-JP" altLang="en-US" sz="1050" dirty="0" smtClean="0"/>
                <a:t>各課目の受講終了後、速やかにシート２の「受講直後」の欄に記載します。</a:t>
              </a:r>
              <a:endParaRPr lang="en-US" altLang="ja-JP" sz="1050" dirty="0" smtClean="0"/>
            </a:p>
          </p:txBody>
        </p:sp>
      </p:grpSp>
      <p:grpSp>
        <p:nvGrpSpPr>
          <p:cNvPr id="8" name="グループ化 150"/>
          <p:cNvGrpSpPr/>
          <p:nvPr/>
        </p:nvGrpSpPr>
        <p:grpSpPr>
          <a:xfrm>
            <a:off x="683890" y="2459940"/>
            <a:ext cx="5985470" cy="253916"/>
            <a:chOff x="323850" y="2036614"/>
            <a:chExt cx="5542770" cy="253916"/>
          </a:xfrm>
        </p:grpSpPr>
        <p:grpSp>
          <p:nvGrpSpPr>
            <p:cNvPr id="9" name="グループ化 14"/>
            <p:cNvGrpSpPr/>
            <p:nvPr/>
          </p:nvGrpSpPr>
          <p:grpSpPr>
            <a:xfrm>
              <a:off x="323850" y="2051720"/>
              <a:ext cx="224830" cy="224830"/>
              <a:chOff x="764704" y="2627784"/>
              <a:chExt cx="432048" cy="432048"/>
            </a:xfrm>
          </p:grpSpPr>
          <p:sp>
            <p:nvSpPr>
              <p:cNvPr id="154" name="円/楕円 153"/>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3</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53" name="テキスト ボックス 152"/>
            <p:cNvSpPr txBox="1"/>
            <p:nvPr/>
          </p:nvSpPr>
          <p:spPr>
            <a:xfrm>
              <a:off x="540642" y="2036614"/>
              <a:ext cx="5325978" cy="253916"/>
            </a:xfrm>
            <a:prstGeom prst="rect">
              <a:avLst/>
            </a:prstGeom>
            <a:noFill/>
          </p:spPr>
          <p:txBody>
            <a:bodyPr wrap="square" rtlCol="0">
              <a:spAutoFit/>
            </a:bodyPr>
            <a:lstStyle/>
            <a:p>
              <a:r>
                <a:rPr lang="ja-JP" altLang="en-US" sz="1050" dirty="0" smtClean="0"/>
                <a:t>研修終了後、</a:t>
              </a:r>
              <a:r>
                <a:rPr lang="en-US" altLang="ja-JP" sz="1050" dirty="0" smtClean="0"/>
                <a:t>Excel</a:t>
              </a:r>
              <a:r>
                <a:rPr lang="ja-JP" altLang="en-US" sz="1050" dirty="0" smtClean="0"/>
                <a:t>ファイルの各課目のシート２の「受講直後」、シート３の自由記述の欄に入力します。</a:t>
              </a:r>
              <a:endParaRPr lang="en-US" altLang="ja-JP" sz="1050" dirty="0" smtClean="0"/>
            </a:p>
          </p:txBody>
        </p:sp>
      </p:grpSp>
      <p:grpSp>
        <p:nvGrpSpPr>
          <p:cNvPr id="12" name="グループ化 157"/>
          <p:cNvGrpSpPr/>
          <p:nvPr/>
        </p:nvGrpSpPr>
        <p:grpSpPr>
          <a:xfrm>
            <a:off x="683890" y="2769284"/>
            <a:ext cx="4977358" cy="253916"/>
            <a:chOff x="323850" y="2036614"/>
            <a:chExt cx="4977358" cy="253916"/>
          </a:xfrm>
        </p:grpSpPr>
        <p:grpSp>
          <p:nvGrpSpPr>
            <p:cNvPr id="15" name="グループ化 14"/>
            <p:cNvGrpSpPr/>
            <p:nvPr/>
          </p:nvGrpSpPr>
          <p:grpSpPr>
            <a:xfrm>
              <a:off x="323850" y="2051720"/>
              <a:ext cx="224830" cy="224830"/>
              <a:chOff x="764704" y="2627784"/>
              <a:chExt cx="432048" cy="432048"/>
            </a:xfrm>
          </p:grpSpPr>
          <p:sp>
            <p:nvSpPr>
              <p:cNvPr id="161" name="円/楕円 160"/>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4</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60" name="テキスト ボックス 159"/>
            <p:cNvSpPr txBox="1"/>
            <p:nvPr/>
          </p:nvSpPr>
          <p:spPr>
            <a:xfrm>
              <a:off x="540642" y="2036614"/>
              <a:ext cx="4760566" cy="253916"/>
            </a:xfrm>
            <a:prstGeom prst="rect">
              <a:avLst/>
            </a:prstGeom>
            <a:noFill/>
          </p:spPr>
          <p:txBody>
            <a:bodyPr wrap="square" rtlCol="0">
              <a:spAutoFit/>
            </a:bodyPr>
            <a:lstStyle/>
            <a:p>
              <a:r>
                <a:rPr lang="ja-JP" altLang="en-US" sz="1050" dirty="0" smtClean="0"/>
                <a:t>全課目終了後、速やかにデータをファイン財団ケアマネ係に</a:t>
              </a:r>
              <a:r>
                <a:rPr lang="en-US" altLang="ja-JP" sz="1050" dirty="0" smtClean="0"/>
                <a:t>E-mail</a:t>
              </a:r>
              <a:r>
                <a:rPr lang="ja-JP" altLang="en-US" sz="1050" dirty="0" smtClean="0"/>
                <a:t>で送信します。</a:t>
              </a:r>
              <a:endParaRPr lang="en-US" altLang="ja-JP" sz="1050" dirty="0" smtClean="0"/>
            </a:p>
          </p:txBody>
        </p:sp>
      </p:grpSp>
      <p:sp>
        <p:nvSpPr>
          <p:cNvPr id="156" name="円/楕円 155"/>
          <p:cNvSpPr/>
          <p:nvPr/>
        </p:nvSpPr>
        <p:spPr>
          <a:xfrm>
            <a:off x="4919707" y="251520"/>
            <a:ext cx="1926976" cy="2016224"/>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5351755" y="484094"/>
            <a:ext cx="1080120" cy="415498"/>
          </a:xfrm>
          <a:prstGeom prst="rect">
            <a:avLst/>
          </a:prstGeom>
          <a:noFill/>
        </p:spPr>
        <p:txBody>
          <a:bodyPr wrap="square" rtlCol="0">
            <a:spAutoFit/>
          </a:bodyPr>
          <a:lstStyle/>
          <a:p>
            <a:pPr marL="180975" indent="-180975" algn="ctr"/>
            <a:r>
              <a:rPr lang="en-US" altLang="ja-JP" sz="1050" dirty="0" smtClean="0">
                <a:latin typeface="HGPｺﾞｼｯｸM" pitchFamily="50" charset="-128"/>
                <a:ea typeface="HGPｺﾞｼｯｸM" pitchFamily="50" charset="-128"/>
              </a:rPr>
              <a:t>Step</a:t>
            </a:r>
            <a:r>
              <a:rPr lang="ja-JP" altLang="en-US" sz="1050" dirty="0" smtClean="0">
                <a:latin typeface="HGPｺﾞｼｯｸM" pitchFamily="50" charset="-128"/>
                <a:ea typeface="HGPｺﾞｼｯｸM" pitchFamily="50" charset="-128"/>
              </a:rPr>
              <a:t>２</a:t>
            </a:r>
            <a:endParaRPr lang="en-US" altLang="ja-JP" sz="1050" dirty="0" smtClean="0">
              <a:latin typeface="HGPｺﾞｼｯｸM" pitchFamily="50" charset="-128"/>
              <a:ea typeface="HGPｺﾞｼｯｸM" pitchFamily="50" charset="-128"/>
            </a:endParaRPr>
          </a:p>
          <a:p>
            <a:pPr marL="180975" indent="-180975" algn="ctr"/>
            <a:r>
              <a:rPr lang="ja-JP" altLang="en-US" sz="1050" dirty="0" smtClean="0">
                <a:latin typeface="HGPｺﾞｼｯｸM" pitchFamily="50" charset="-128"/>
                <a:ea typeface="HGPｺﾞｼｯｸM" pitchFamily="50" charset="-128"/>
              </a:rPr>
              <a:t>使用シート</a:t>
            </a:r>
            <a:endParaRPr lang="en-US" altLang="ja-JP" sz="1050" dirty="0" smtClean="0">
              <a:latin typeface="HGPｺﾞｼｯｸM" pitchFamily="50" charset="-128"/>
              <a:ea typeface="HGPｺﾞｼｯｸM" pitchFamily="50" charset="-128"/>
            </a:endParaRPr>
          </a:p>
        </p:txBody>
      </p:sp>
      <p:cxnSp>
        <p:nvCxnSpPr>
          <p:cNvPr id="371" name="直線矢印コネクタ 370"/>
          <p:cNvCxnSpPr/>
          <p:nvPr/>
        </p:nvCxnSpPr>
        <p:spPr>
          <a:xfrm>
            <a:off x="1196752" y="4427984"/>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5" name="テキスト ボックス 374"/>
          <p:cNvSpPr txBox="1"/>
          <p:nvPr/>
        </p:nvSpPr>
        <p:spPr>
          <a:xfrm>
            <a:off x="1628800" y="3923928"/>
            <a:ext cx="4464496" cy="230832"/>
          </a:xfrm>
          <a:prstGeom prst="rect">
            <a:avLst/>
          </a:prstGeom>
          <a:noFill/>
        </p:spPr>
        <p:txBody>
          <a:bodyPr wrap="square" rtlCol="0">
            <a:spAutoFit/>
          </a:bodyPr>
          <a:lstStyle/>
          <a:p>
            <a:r>
              <a:rPr lang="ja-JP" altLang="en-US" sz="900" dirty="0" smtClean="0">
                <a:latin typeface="ＭＳ 明朝" pitchFamily="17" charset="-128"/>
                <a:ea typeface="ＭＳ 明朝" pitchFamily="17" charset="-128"/>
              </a:rPr>
              <a:t>受講する課目の研修記録シート２を印刷し、持参します。</a:t>
            </a:r>
            <a:endParaRPr lang="en-US" altLang="ja-JP" sz="900" dirty="0" smtClean="0">
              <a:latin typeface="ＭＳ 明朝" pitchFamily="17" charset="-128"/>
              <a:ea typeface="ＭＳ 明朝" pitchFamily="17" charset="-128"/>
            </a:endParaRPr>
          </a:p>
        </p:txBody>
      </p:sp>
      <p:pic>
        <p:nvPicPr>
          <p:cNvPr id="376" name="図 375" descr="エクセルロゴ.gif"/>
          <p:cNvPicPr>
            <a:picLocks noChangeAspect="1"/>
          </p:cNvPicPr>
          <p:nvPr/>
        </p:nvPicPr>
        <p:blipFill>
          <a:blip r:embed="rId2" cstate="print"/>
          <a:stretch>
            <a:fillRect/>
          </a:stretch>
        </p:blipFill>
        <p:spPr>
          <a:xfrm>
            <a:off x="1772816" y="7020272"/>
            <a:ext cx="504056" cy="493554"/>
          </a:xfrm>
          <a:prstGeom prst="rect">
            <a:avLst/>
          </a:prstGeom>
        </p:spPr>
      </p:pic>
      <p:sp>
        <p:nvSpPr>
          <p:cNvPr id="398" name="テキスト ボックス 397"/>
          <p:cNvSpPr txBox="1"/>
          <p:nvPr/>
        </p:nvSpPr>
        <p:spPr>
          <a:xfrm>
            <a:off x="1628800" y="5148064"/>
            <a:ext cx="3312368" cy="230832"/>
          </a:xfrm>
          <a:prstGeom prst="rect">
            <a:avLst/>
          </a:prstGeom>
          <a:noFill/>
        </p:spPr>
        <p:txBody>
          <a:bodyPr wrap="square" rtlCol="0">
            <a:spAutoFit/>
          </a:bodyPr>
          <a:lstStyle/>
          <a:p>
            <a:pPr marL="180975" indent="-180975"/>
            <a:r>
              <a:rPr lang="ja-JP" altLang="en-US" sz="900" dirty="0" smtClean="0">
                <a:latin typeface="ＭＳ 明朝" pitchFamily="17" charset="-128"/>
                <a:ea typeface="ＭＳ 明朝" pitchFamily="17" charset="-128"/>
              </a:rPr>
              <a:t>各課目の受講後に評価を記載します。</a:t>
            </a:r>
            <a:endParaRPr lang="en-US" altLang="ja-JP" sz="900" dirty="0" smtClean="0">
              <a:latin typeface="ＭＳ 明朝" pitchFamily="17" charset="-128"/>
              <a:ea typeface="ＭＳ 明朝" pitchFamily="17" charset="-128"/>
            </a:endParaRPr>
          </a:p>
        </p:txBody>
      </p:sp>
      <p:cxnSp>
        <p:nvCxnSpPr>
          <p:cNvPr id="445" name="直線矢印コネクタ 444"/>
          <p:cNvCxnSpPr/>
          <p:nvPr/>
        </p:nvCxnSpPr>
        <p:spPr>
          <a:xfrm>
            <a:off x="1196752" y="5724128"/>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6" name="直線矢印コネクタ 445"/>
          <p:cNvCxnSpPr/>
          <p:nvPr/>
        </p:nvCxnSpPr>
        <p:spPr>
          <a:xfrm>
            <a:off x="1196752" y="7092280"/>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32" name="Picture 8" descr="C:\Documents and Settings\JCMA01.JCMA-A\Local Settings\Temporary Internet Files\Content.IE5\9ZIPWQNH\MC900431587[1].png"/>
          <p:cNvPicPr>
            <a:picLocks noChangeAspect="1" noChangeArrowheads="1"/>
          </p:cNvPicPr>
          <p:nvPr/>
        </p:nvPicPr>
        <p:blipFill>
          <a:blip r:embed="rId3" cstate="print"/>
          <a:srcRect/>
          <a:stretch>
            <a:fillRect/>
          </a:stretch>
        </p:blipFill>
        <p:spPr bwMode="auto">
          <a:xfrm>
            <a:off x="980728" y="7812360"/>
            <a:ext cx="504056" cy="504056"/>
          </a:xfrm>
          <a:prstGeom prst="rect">
            <a:avLst/>
          </a:prstGeom>
          <a:noFill/>
        </p:spPr>
      </p:pic>
      <p:grpSp>
        <p:nvGrpSpPr>
          <p:cNvPr id="234" name="グループ化 64"/>
          <p:cNvGrpSpPr/>
          <p:nvPr/>
        </p:nvGrpSpPr>
        <p:grpSpPr>
          <a:xfrm>
            <a:off x="5157192" y="899592"/>
            <a:ext cx="907301" cy="648072"/>
            <a:chOff x="3535083" y="2924944"/>
            <a:chExt cx="705678" cy="504056"/>
          </a:xfrm>
        </p:grpSpPr>
        <p:sp>
          <p:nvSpPr>
            <p:cNvPr id="235" name="1 つの角を丸めた四角形 234"/>
            <p:cNvSpPr/>
            <p:nvPr/>
          </p:nvSpPr>
          <p:spPr>
            <a:xfrm>
              <a:off x="3707904"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239" name="テキスト ボックス 238"/>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（評価）</a:t>
              </a:r>
              <a:endParaRPr kumimoji="1" lang="ja-JP" altLang="en-US" sz="800" dirty="0">
                <a:latin typeface="HGPｺﾞｼｯｸM" pitchFamily="50" charset="-128"/>
                <a:ea typeface="HGPｺﾞｼｯｸM" pitchFamily="50" charset="-128"/>
              </a:endParaRPr>
            </a:p>
          </p:txBody>
        </p:sp>
      </p:grpSp>
      <p:grpSp>
        <p:nvGrpSpPr>
          <p:cNvPr id="240" name="グループ化 64"/>
          <p:cNvGrpSpPr/>
          <p:nvPr/>
        </p:nvGrpSpPr>
        <p:grpSpPr>
          <a:xfrm>
            <a:off x="5711795" y="899592"/>
            <a:ext cx="885557" cy="648072"/>
            <a:chOff x="3551998" y="2924944"/>
            <a:chExt cx="688766" cy="504056"/>
          </a:xfrm>
        </p:grpSpPr>
        <p:sp>
          <p:nvSpPr>
            <p:cNvPr id="250" name="1 つの角を丸めた四角形 249"/>
            <p:cNvSpPr/>
            <p:nvPr/>
          </p:nvSpPr>
          <p:spPr>
            <a:xfrm>
              <a:off x="3707904" y="2924944"/>
              <a:ext cx="360040" cy="504056"/>
            </a:xfrm>
            <a:prstGeom prst="round1Rect">
              <a:avLst/>
            </a:prstGeom>
            <a:solidFill>
              <a:schemeClr val="accent3">
                <a:lumMod val="20000"/>
                <a:lumOff val="80000"/>
              </a:schemeClr>
            </a:solidFill>
            <a:ln w="6350">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253" name="テキスト ボックス 252"/>
            <p:cNvSpPr txBox="1"/>
            <p:nvPr/>
          </p:nvSpPr>
          <p:spPr>
            <a:xfrm>
              <a:off x="3551998" y="2996952"/>
              <a:ext cx="688766"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lang="en-US" altLang="ja-JP" sz="800" dirty="0" smtClean="0">
                  <a:latin typeface="HGPｺﾞｼｯｸM" pitchFamily="50" charset="-128"/>
                  <a:ea typeface="HGPｺﾞｼｯｸM" pitchFamily="50" charset="-128"/>
                </a:rPr>
                <a:t>3</a:t>
              </a:r>
              <a:endParaRPr kumimoji="1" lang="en-US" altLang="ja-JP" sz="800" dirty="0" smtClean="0">
                <a:latin typeface="HGPｺﾞｼｯｸM" pitchFamily="50" charset="-128"/>
                <a:ea typeface="HGPｺﾞｼｯｸM" pitchFamily="50" charset="-128"/>
              </a:endParaRPr>
            </a:p>
            <a:p>
              <a:pPr algn="ctr"/>
              <a:r>
                <a:rPr lang="ja-JP" altLang="en-US" sz="800" dirty="0" smtClean="0">
                  <a:latin typeface="HGPｺﾞｼｯｸM" pitchFamily="50" charset="-128"/>
                  <a:ea typeface="HGPｺﾞｼｯｸM" pitchFamily="50" charset="-128"/>
                </a:rPr>
                <a:t>（振り返り）</a:t>
              </a:r>
              <a:endParaRPr kumimoji="1" lang="en-US" altLang="ja-JP" sz="800" dirty="0" smtClean="0">
                <a:latin typeface="HGPｺﾞｼｯｸM" pitchFamily="50" charset="-128"/>
                <a:ea typeface="HGPｺﾞｼｯｸM" pitchFamily="50" charset="-128"/>
              </a:endParaRPr>
            </a:p>
          </p:txBody>
        </p:sp>
      </p:grpSp>
      <p:grpSp>
        <p:nvGrpSpPr>
          <p:cNvPr id="256" name="グループ化 289"/>
          <p:cNvGrpSpPr/>
          <p:nvPr/>
        </p:nvGrpSpPr>
        <p:grpSpPr>
          <a:xfrm>
            <a:off x="5434435" y="1331640"/>
            <a:ext cx="154171" cy="330696"/>
            <a:chOff x="5160169" y="5105400"/>
            <a:chExt cx="154171" cy="330696"/>
          </a:xfrm>
        </p:grpSpPr>
        <p:grpSp>
          <p:nvGrpSpPr>
            <p:cNvPr id="260"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269" name="円/楕円 268"/>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フローチャート : 抜出し 271"/>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円/楕円 274"/>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1" name="テキスト ボックス 260"/>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278" name="グループ化 295"/>
          <p:cNvGrpSpPr/>
          <p:nvPr/>
        </p:nvGrpSpPr>
        <p:grpSpPr>
          <a:xfrm>
            <a:off x="5961093" y="1331640"/>
            <a:ext cx="154171" cy="330696"/>
            <a:chOff x="5160169" y="5105400"/>
            <a:chExt cx="154171" cy="330696"/>
          </a:xfrm>
        </p:grpSpPr>
        <p:grpSp>
          <p:nvGrpSpPr>
            <p:cNvPr id="279"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285" name="円/楕円 284"/>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フローチャート : 抜出し 289"/>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円/楕円 290"/>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4" name="テキスト ボックス 283"/>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pic>
        <p:nvPicPr>
          <p:cNvPr id="2050" name="Picture 2" descr="C:\Documents and Settings\JCMA01.JCMA-A\Local Settings\Temporary Internet Files\Content.IE5\WZU8Q36O\MC900431539[1].png"/>
          <p:cNvPicPr>
            <a:picLocks noChangeAspect="1" noChangeArrowheads="1"/>
          </p:cNvPicPr>
          <p:nvPr/>
        </p:nvPicPr>
        <p:blipFill>
          <a:blip r:embed="rId4" cstate="print"/>
          <a:srcRect/>
          <a:stretch>
            <a:fillRect/>
          </a:stretch>
        </p:blipFill>
        <p:spPr bwMode="auto">
          <a:xfrm flipH="1">
            <a:off x="840312" y="3635897"/>
            <a:ext cx="712880" cy="750398"/>
          </a:xfrm>
          <a:prstGeom prst="rect">
            <a:avLst/>
          </a:prstGeom>
          <a:noFill/>
        </p:spPr>
      </p:pic>
      <p:grpSp>
        <p:nvGrpSpPr>
          <p:cNvPr id="351" name="グループ化 350"/>
          <p:cNvGrpSpPr/>
          <p:nvPr/>
        </p:nvGrpSpPr>
        <p:grpSpPr>
          <a:xfrm>
            <a:off x="4349566" y="6660232"/>
            <a:ext cx="1455698" cy="1512168"/>
            <a:chOff x="4581128" y="6588224"/>
            <a:chExt cx="1455698" cy="1512168"/>
          </a:xfrm>
        </p:grpSpPr>
        <p:sp>
          <p:nvSpPr>
            <p:cNvPr id="350" name="円/楕円 349"/>
            <p:cNvSpPr/>
            <p:nvPr/>
          </p:nvSpPr>
          <p:spPr>
            <a:xfrm>
              <a:off x="4581128" y="6588224"/>
              <a:ext cx="1445232" cy="1512168"/>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9" name="グループ化 64"/>
            <p:cNvGrpSpPr/>
            <p:nvPr/>
          </p:nvGrpSpPr>
          <p:grpSpPr>
            <a:xfrm>
              <a:off x="4581128" y="7020272"/>
              <a:ext cx="907301" cy="648072"/>
              <a:chOff x="3535083" y="2924944"/>
              <a:chExt cx="705678" cy="504056"/>
            </a:xfrm>
          </p:grpSpPr>
          <p:sp>
            <p:nvSpPr>
              <p:cNvPr id="340" name="1 つの角を丸めた四角形 339"/>
              <p:cNvSpPr/>
              <p:nvPr/>
            </p:nvSpPr>
            <p:spPr>
              <a:xfrm>
                <a:off x="3707904"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41" name="テキスト ボックス 340"/>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（評価）</a:t>
                </a:r>
                <a:endParaRPr kumimoji="1" lang="ja-JP" altLang="en-US" sz="800" dirty="0">
                  <a:latin typeface="HGPｺﾞｼｯｸM" pitchFamily="50" charset="-128"/>
                  <a:ea typeface="HGPｺﾞｼｯｸM" pitchFamily="50" charset="-128"/>
                </a:endParaRPr>
              </a:p>
            </p:txBody>
          </p:sp>
        </p:grpSp>
        <p:grpSp>
          <p:nvGrpSpPr>
            <p:cNvPr id="342" name="グループ化 64"/>
            <p:cNvGrpSpPr/>
            <p:nvPr/>
          </p:nvGrpSpPr>
          <p:grpSpPr>
            <a:xfrm>
              <a:off x="5151269" y="7020272"/>
              <a:ext cx="885557" cy="648072"/>
              <a:chOff x="3551998" y="2924944"/>
              <a:chExt cx="688766" cy="504056"/>
            </a:xfrm>
          </p:grpSpPr>
          <p:sp>
            <p:nvSpPr>
              <p:cNvPr id="343" name="1 つの角を丸めた四角形 342"/>
              <p:cNvSpPr/>
              <p:nvPr/>
            </p:nvSpPr>
            <p:spPr>
              <a:xfrm>
                <a:off x="3707904" y="2924944"/>
                <a:ext cx="360040" cy="504056"/>
              </a:xfrm>
              <a:prstGeom prst="round1Rect">
                <a:avLst/>
              </a:prstGeom>
              <a:solidFill>
                <a:schemeClr val="accent3">
                  <a:lumMod val="20000"/>
                  <a:lumOff val="80000"/>
                </a:schemeClr>
              </a:solidFill>
              <a:ln w="6350">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44" name="テキスト ボックス 343"/>
              <p:cNvSpPr txBox="1"/>
              <p:nvPr/>
            </p:nvSpPr>
            <p:spPr>
              <a:xfrm>
                <a:off x="3551998" y="2996952"/>
                <a:ext cx="688766" cy="432048"/>
              </a:xfrm>
              <a:prstGeom prst="rect">
                <a:avLst/>
              </a:prstGeom>
              <a:noFill/>
              <a:ln>
                <a:noFill/>
                <a:prstDash val="dash"/>
              </a:ln>
            </p:spPr>
            <p:txBody>
              <a:bodyPr wrap="square" rtlCol="0">
                <a:noAutofit/>
              </a:bodyPr>
              <a:lstStyle/>
              <a:p>
                <a:pPr algn="ctr"/>
                <a:r>
                  <a:rPr kumimoji="1" lang="ja-JP" altLang="en-US" sz="800" dirty="0" smtClean="0"/>
                  <a:t>シート</a:t>
                </a:r>
                <a:r>
                  <a:rPr lang="en-US" altLang="ja-JP" sz="800" dirty="0" smtClean="0">
                    <a:latin typeface="+mj-ea"/>
                    <a:ea typeface="+mj-ea"/>
                  </a:rPr>
                  <a:t>3</a:t>
                </a:r>
                <a:endParaRPr kumimoji="1" lang="en-US" altLang="ja-JP" sz="800" dirty="0" smtClean="0">
                  <a:latin typeface="+mj-ea"/>
                  <a:ea typeface="+mj-ea"/>
                </a:endParaRPr>
              </a:p>
              <a:p>
                <a:pPr algn="ctr"/>
                <a:r>
                  <a:rPr lang="ja-JP" altLang="en-US" sz="800" dirty="0" smtClean="0"/>
                  <a:t>（</a:t>
                </a:r>
                <a:r>
                  <a:rPr lang="ja-JP" altLang="en-US" sz="800" dirty="0" smtClean="0">
                    <a:latin typeface="HGPｺﾞｼｯｸM" pitchFamily="50" charset="-128"/>
                    <a:ea typeface="HGPｺﾞｼｯｸM" pitchFamily="50" charset="-128"/>
                  </a:rPr>
                  <a:t>振り返り</a:t>
                </a:r>
                <a:r>
                  <a:rPr lang="ja-JP" altLang="en-US" sz="800" dirty="0" smtClean="0"/>
                  <a:t>）</a:t>
                </a:r>
                <a:endParaRPr kumimoji="1" lang="en-US" altLang="ja-JP" sz="800" dirty="0" smtClean="0"/>
              </a:p>
            </p:txBody>
          </p:sp>
        </p:grpSp>
      </p:grpSp>
      <p:pic>
        <p:nvPicPr>
          <p:cNvPr id="345" name="Picture 5" descr="C:\Documents and Settings\JCMA01.JCMA-A\Local Settings\Temporary Internet Files\Content.IE5\9ZIPWQNH\MC900431595[1].png"/>
          <p:cNvPicPr>
            <a:picLocks noChangeAspect="1" noChangeArrowheads="1"/>
          </p:cNvPicPr>
          <p:nvPr/>
        </p:nvPicPr>
        <p:blipFill>
          <a:blip r:embed="rId5" cstate="print"/>
          <a:srcRect/>
          <a:stretch>
            <a:fillRect/>
          </a:stretch>
        </p:blipFill>
        <p:spPr bwMode="auto">
          <a:xfrm>
            <a:off x="980728" y="6372200"/>
            <a:ext cx="576064" cy="576064"/>
          </a:xfrm>
          <a:prstGeom prst="rect">
            <a:avLst/>
          </a:prstGeom>
          <a:noFill/>
        </p:spPr>
      </p:pic>
      <p:sp>
        <p:nvSpPr>
          <p:cNvPr id="348" name="円弧 347"/>
          <p:cNvSpPr/>
          <p:nvPr/>
        </p:nvSpPr>
        <p:spPr>
          <a:xfrm rot="10800000" flipV="1">
            <a:off x="2204864" y="7020272"/>
            <a:ext cx="2448272" cy="1224136"/>
          </a:xfrm>
          <a:prstGeom prst="arc">
            <a:avLst>
              <a:gd name="adj1" fmla="val 12577852"/>
              <a:gd name="adj2" fmla="val 19957738"/>
            </a:avLst>
          </a:prstGeom>
          <a:ln>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054" name="Picture 6" descr="C:\Documents and Settings\JCMA01.JCMA-A\Local Settings\Temporary Internet Files\Content.IE5\WZU8Q36O\MC900250922[1].wmf"/>
          <p:cNvPicPr>
            <a:picLocks noChangeAspect="1" noChangeArrowheads="1"/>
          </p:cNvPicPr>
          <p:nvPr/>
        </p:nvPicPr>
        <p:blipFill>
          <a:blip r:embed="rId6" cstate="print"/>
          <a:srcRect/>
          <a:stretch>
            <a:fillRect/>
          </a:stretch>
        </p:blipFill>
        <p:spPr bwMode="auto">
          <a:xfrm>
            <a:off x="908130" y="5076056"/>
            <a:ext cx="648662" cy="654023"/>
          </a:xfrm>
          <a:prstGeom prst="rect">
            <a:avLst/>
          </a:prstGeom>
          <a:noFill/>
        </p:spPr>
      </p:pic>
      <p:sp>
        <p:nvSpPr>
          <p:cNvPr id="352" name="テキスト ボックス 351"/>
          <p:cNvSpPr txBox="1"/>
          <p:nvPr/>
        </p:nvSpPr>
        <p:spPr>
          <a:xfrm>
            <a:off x="5085184" y="1713166"/>
            <a:ext cx="1613262" cy="215444"/>
          </a:xfrm>
          <a:prstGeom prst="rect">
            <a:avLst/>
          </a:prstGeom>
          <a:noFill/>
        </p:spPr>
        <p:txBody>
          <a:bodyPr wrap="square" rtlCol="0">
            <a:spAutoFit/>
          </a:bodyPr>
          <a:lstStyle/>
          <a:p>
            <a:pPr marL="180975" indent="-180975" algn="ctr"/>
            <a:r>
              <a:rPr lang="ja-JP" altLang="en-US" sz="800" dirty="0" smtClean="0">
                <a:latin typeface="ＭＳ 明朝" pitchFamily="17" charset="-128"/>
                <a:ea typeface="ＭＳ 明朝" pitchFamily="17" charset="-128"/>
              </a:rPr>
              <a:t>★受講後評価欄を入力します。</a:t>
            </a:r>
            <a:endParaRPr lang="en-US" altLang="ja-JP" sz="800" dirty="0" smtClean="0">
              <a:latin typeface="ＭＳ 明朝" pitchFamily="17" charset="-128"/>
              <a:ea typeface="ＭＳ 明朝" pitchFamily="17" charset="-128"/>
            </a:endParaRPr>
          </a:p>
        </p:txBody>
      </p:sp>
      <p:grpSp>
        <p:nvGrpSpPr>
          <p:cNvPr id="360" name="グループ化 146"/>
          <p:cNvGrpSpPr/>
          <p:nvPr/>
        </p:nvGrpSpPr>
        <p:grpSpPr>
          <a:xfrm>
            <a:off x="4666902" y="7524328"/>
            <a:ext cx="154171" cy="330696"/>
            <a:chOff x="5160169" y="5105400"/>
            <a:chExt cx="154171" cy="330696"/>
          </a:xfrm>
        </p:grpSpPr>
        <p:grpSp>
          <p:nvGrpSpPr>
            <p:cNvPr id="361"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63" name="円/楕円 362"/>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フローチャート : 抜出し 363"/>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円/楕円 364"/>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2" name="テキスト ボックス 361"/>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73" name="グループ化 177"/>
          <p:cNvGrpSpPr/>
          <p:nvPr/>
        </p:nvGrpSpPr>
        <p:grpSpPr>
          <a:xfrm>
            <a:off x="5213662" y="7524328"/>
            <a:ext cx="154171" cy="330696"/>
            <a:chOff x="5160169" y="5105400"/>
            <a:chExt cx="154171" cy="330696"/>
          </a:xfrm>
        </p:grpSpPr>
        <p:grpSp>
          <p:nvGrpSpPr>
            <p:cNvPr id="374"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78" name="円/楕円 377"/>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9" name="フローチャート : 抜出し 378"/>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0" name="円/楕円 379"/>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7" name="テキスト ボックス 376"/>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sp>
        <p:nvSpPr>
          <p:cNvPr id="86" name="正方形/長方形 85"/>
          <p:cNvSpPr/>
          <p:nvPr/>
        </p:nvSpPr>
        <p:spPr>
          <a:xfrm>
            <a:off x="1700808" y="8676456"/>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本文中に必ず受講番号と受講者名をご記載下さい。</a:t>
            </a:r>
            <a:endParaRPr lang="en-US" altLang="ja-JP" sz="800" dirty="0" smtClean="0">
              <a:latin typeface="ＭＳ 明朝" pitchFamily="17" charset="-128"/>
              <a:ea typeface="ＭＳ 明朝" pitchFamily="17" charset="-128"/>
            </a:endParaRPr>
          </a:p>
        </p:txBody>
      </p:sp>
      <p:sp>
        <p:nvSpPr>
          <p:cNvPr id="87" name="正方形/長方形 86"/>
          <p:cNvSpPr/>
          <p:nvPr/>
        </p:nvSpPr>
        <p:spPr>
          <a:xfrm>
            <a:off x="0" y="251520"/>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88" name="正方形/長方形 87"/>
          <p:cNvSpPr/>
          <p:nvPr/>
        </p:nvSpPr>
        <p:spPr>
          <a:xfrm>
            <a:off x="188640" y="251520"/>
            <a:ext cx="1800200"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rPr>
              <a:t>‐</a:t>
            </a:r>
            <a:r>
              <a:rPr lang="ja-JP" altLang="en-US" sz="1100" dirty="0" smtClean="0">
                <a:solidFill>
                  <a:schemeClr val="tx1"/>
                </a:solidFill>
              </a:rPr>
              <a:t>２　各シート活用の流れ　</a:t>
            </a:r>
          </a:p>
        </p:txBody>
      </p:sp>
      <p:cxnSp>
        <p:nvCxnSpPr>
          <p:cNvPr id="89" name="直線コネクタ 88"/>
          <p:cNvCxnSpPr/>
          <p:nvPr/>
        </p:nvCxnSpPr>
        <p:spPr>
          <a:xfrm>
            <a:off x="476672" y="467544"/>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テキスト ボックス 431"/>
          <p:cNvSpPr txBox="1"/>
          <p:nvPr/>
        </p:nvSpPr>
        <p:spPr>
          <a:xfrm>
            <a:off x="1628800" y="6372200"/>
            <a:ext cx="5229200" cy="369332"/>
          </a:xfrm>
          <a:prstGeom prst="rect">
            <a:avLst/>
          </a:prstGeom>
          <a:noFill/>
        </p:spPr>
        <p:txBody>
          <a:bodyPr wrap="square" rtlCol="0">
            <a:spAutoFit/>
          </a:bodyPr>
          <a:lstStyle/>
          <a:p>
            <a:r>
              <a:rPr lang="ja-JP" altLang="en-US" sz="900" smtClean="0">
                <a:latin typeface="ＭＳ 明朝" pitchFamily="17" charset="-128"/>
                <a:ea typeface="ＭＳ 明朝" pitchFamily="17" charset="-128"/>
              </a:rPr>
              <a:t>帰宅後</a:t>
            </a:r>
            <a:r>
              <a:rPr lang="ja-JP" altLang="en-US" sz="900" dirty="0" smtClean="0">
                <a:latin typeface="ＭＳ 明朝" pitchFamily="17" charset="-128"/>
                <a:ea typeface="ＭＳ 明朝" pitchFamily="17" charset="-128"/>
              </a:rPr>
              <a:t>、</a:t>
            </a:r>
            <a:r>
              <a:rPr lang="en-US" altLang="ja-JP" sz="900" dirty="0" smtClean="0">
                <a:latin typeface="ＭＳ 明朝" pitchFamily="17" charset="-128"/>
                <a:ea typeface="ＭＳ 明朝" pitchFamily="17" charset="-128"/>
              </a:rPr>
              <a:t>Excel</a:t>
            </a:r>
            <a:r>
              <a:rPr lang="ja-JP" altLang="en-US" sz="900" dirty="0" smtClean="0">
                <a:latin typeface="ＭＳ 明朝" pitchFamily="17" charset="-128"/>
                <a:ea typeface="ＭＳ 明朝" pitchFamily="17" charset="-128"/>
              </a:rPr>
              <a:t>ファイルの各課目のシート２の「受講直後」、シート３の自由記述の欄に入力します。</a:t>
            </a:r>
          </a:p>
        </p:txBody>
      </p:sp>
      <p:sp>
        <p:nvSpPr>
          <p:cNvPr id="90" name="正方形/長方形 89"/>
          <p:cNvSpPr/>
          <p:nvPr/>
        </p:nvSpPr>
        <p:spPr>
          <a:xfrm>
            <a:off x="1700808" y="6732240"/>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入力後は忘れずに保存してください。</a:t>
            </a:r>
            <a:endParaRPr lang="en-US" altLang="ja-JP" sz="800" dirty="0" smtClean="0">
              <a:latin typeface="ＭＳ 明朝" pitchFamily="17" charset="-128"/>
              <a:ea typeface="ＭＳ 明朝" pitchFamily="17" charset="-128"/>
            </a:endParaRPr>
          </a:p>
        </p:txBody>
      </p:sp>
      <p:sp>
        <p:nvSpPr>
          <p:cNvPr id="91" name="正方形/長方形 90"/>
          <p:cNvSpPr/>
          <p:nvPr/>
        </p:nvSpPr>
        <p:spPr>
          <a:xfrm>
            <a:off x="980728" y="2987824"/>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※E-mail</a:t>
            </a:r>
            <a:r>
              <a:rPr lang="ja-JP" altLang="en-US" sz="800" dirty="0" smtClean="0">
                <a:latin typeface="ＭＳ 明朝" pitchFamily="17" charset="-128"/>
                <a:ea typeface="ＭＳ 明朝" pitchFamily="17" charset="-128"/>
              </a:rPr>
              <a:t>で送信出来ない場合は郵送でご提出下さい。</a:t>
            </a:r>
            <a:endParaRPr lang="en-US" altLang="ja-JP" sz="800" dirty="0" smtClean="0">
              <a:latin typeface="ＭＳ 明朝" pitchFamily="17" charset="-128"/>
              <a:ea typeface="ＭＳ 明朝" pitchFamily="17" charset="-128"/>
            </a:endParaRPr>
          </a:p>
        </p:txBody>
      </p:sp>
      <p:sp>
        <p:nvSpPr>
          <p:cNvPr id="448" name="テキスト ボックス 447"/>
          <p:cNvSpPr txBox="1"/>
          <p:nvPr/>
        </p:nvSpPr>
        <p:spPr bwMode="white">
          <a:xfrm>
            <a:off x="1624059" y="7920372"/>
            <a:ext cx="3884194" cy="288032"/>
          </a:xfrm>
          <a:prstGeom prst="rect">
            <a:avLst/>
          </a:prstGeom>
          <a:solidFill>
            <a:schemeClr val="bg1"/>
          </a:solidFill>
          <a:ln>
            <a:noFill/>
          </a:ln>
        </p:spPr>
        <p:txBody>
          <a:bodyPr wrap="square" rtlCol="0">
            <a:noAutofit/>
          </a:bodyPr>
          <a:lstStyle/>
          <a:p>
            <a:pPr marL="180975" indent="-180975"/>
            <a:r>
              <a:rPr lang="ja-JP" altLang="en-US" sz="900" dirty="0" smtClean="0">
                <a:latin typeface="ＭＳ 明朝" pitchFamily="17" charset="-128"/>
                <a:ea typeface="ＭＳ 明朝" pitchFamily="17" charset="-128"/>
              </a:rPr>
              <a:t>全課目終了後、速やかに</a:t>
            </a:r>
            <a:r>
              <a:rPr lang="en-US" altLang="ja-JP" sz="900" dirty="0" smtClean="0">
                <a:latin typeface="ＭＳ 明朝" pitchFamily="17" charset="-128"/>
                <a:ea typeface="ＭＳ 明朝" pitchFamily="17" charset="-128"/>
              </a:rPr>
              <a:t>E-mail</a:t>
            </a:r>
            <a:r>
              <a:rPr lang="ja-JP" altLang="en-US" sz="900" dirty="0" smtClean="0">
                <a:latin typeface="ＭＳ 明朝" pitchFamily="17" charset="-128"/>
                <a:ea typeface="ＭＳ 明朝" pitchFamily="17" charset="-128"/>
              </a:rPr>
              <a:t>でファイン財団ケアマネ係に送信します。</a:t>
            </a:r>
            <a:endParaRPr lang="en-US" altLang="ja-JP" sz="900" dirty="0" smtClean="0">
              <a:latin typeface="ＭＳ 明朝" pitchFamily="17" charset="-128"/>
              <a:ea typeface="ＭＳ 明朝" pitchFamily="17" charset="-128"/>
            </a:endParaRPr>
          </a:p>
        </p:txBody>
      </p:sp>
      <p:sp>
        <p:nvSpPr>
          <p:cNvPr id="84" name="角丸四角形 83"/>
          <p:cNvSpPr/>
          <p:nvPr/>
        </p:nvSpPr>
        <p:spPr>
          <a:xfrm>
            <a:off x="1700808" y="8136582"/>
            <a:ext cx="4176464" cy="486718"/>
          </a:xfrm>
          <a:prstGeom prst="roundRect">
            <a:avLst>
              <a:gd name="adj" fmla="val 14706"/>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1772816" y="8170143"/>
            <a:ext cx="4104456" cy="415498"/>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メール送信先</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a:t>
            </a:r>
            <a:r>
              <a:rPr lang="en-US" altLang="ja-JP" sz="1050" dirty="0" smtClean="0">
                <a:latin typeface="HGPｺﾞｼｯｸM" pitchFamily="50" charset="-128"/>
                <a:ea typeface="HGPｺﾞｼｯｸM" pitchFamily="50" charset="-128"/>
              </a:rPr>
              <a:t>care@fine-osaka.jp</a:t>
            </a:r>
          </a:p>
          <a:p>
            <a:pPr marL="180975" indent="-180975"/>
            <a:r>
              <a:rPr lang="ja-JP" altLang="en-US" sz="1050" dirty="0" smtClean="0">
                <a:latin typeface="HGPｺﾞｼｯｸM" pitchFamily="50" charset="-128"/>
                <a:ea typeface="HGPｺﾞｼｯｸM" pitchFamily="50" charset="-128"/>
              </a:rPr>
              <a:t>件名　　　　　 </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実務</a:t>
            </a:r>
            <a:r>
              <a:rPr lang="en-US" altLang="ja-JP" sz="1050" dirty="0" smtClean="0">
                <a:latin typeface="HGPｺﾞｼｯｸM" pitchFamily="50" charset="-128"/>
                <a:ea typeface="HGPｺﾞｼｯｸM" pitchFamily="50" charset="-128"/>
              </a:rPr>
              <a:t>(</a:t>
            </a:r>
            <a:r>
              <a:rPr lang="ja-JP" altLang="en-US" sz="1050" dirty="0" smtClean="0">
                <a:latin typeface="HGPｺﾞｼｯｸM" pitchFamily="50" charset="-128"/>
                <a:ea typeface="HGPｺﾞｼｯｸM" pitchFamily="50" charset="-128"/>
              </a:rPr>
              <a:t>再）研修　 研修記録シートの提出</a:t>
            </a:r>
            <a:endParaRPr lang="en-US" altLang="ja-JP" sz="1050" dirty="0" smtClean="0">
              <a:latin typeface="HGPｺﾞｼｯｸM" pitchFamily="50" charset="-128"/>
              <a:ea typeface="HGPｺﾞｼｯｸM"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角丸四角形 137"/>
          <p:cNvSpPr/>
          <p:nvPr/>
        </p:nvSpPr>
        <p:spPr>
          <a:xfrm>
            <a:off x="260648" y="1275584"/>
            <a:ext cx="6408712" cy="2232248"/>
          </a:xfrm>
          <a:prstGeom prst="roundRect">
            <a:avLst>
              <a:gd name="adj" fmla="val 3418"/>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テキスト ボックス 132"/>
          <p:cNvSpPr txBox="1"/>
          <p:nvPr/>
        </p:nvSpPr>
        <p:spPr>
          <a:xfrm>
            <a:off x="1412776" y="1403648"/>
            <a:ext cx="2592288" cy="307777"/>
          </a:xfrm>
          <a:prstGeom prst="rect">
            <a:avLst/>
          </a:prstGeom>
          <a:noFill/>
        </p:spPr>
        <p:txBody>
          <a:bodyPr wrap="square" rtlCol="0">
            <a:spAutoFit/>
          </a:bodyPr>
          <a:lstStyle/>
          <a:p>
            <a:r>
              <a:rPr lang="ja-JP" altLang="en-US" sz="1400" b="1" dirty="0" smtClean="0">
                <a:solidFill>
                  <a:schemeClr val="tx2">
                    <a:lumMod val="50000"/>
                  </a:schemeClr>
                </a:solidFill>
                <a:latin typeface="HGPｺﾞｼｯｸM" pitchFamily="50" charset="-128"/>
                <a:ea typeface="HGPｺﾞｼｯｸM" pitchFamily="50" charset="-128"/>
              </a:rPr>
              <a:t>受講後（目安として３ヶ月後）</a:t>
            </a:r>
            <a:endParaRPr lang="en-US" altLang="ja-JP" sz="1400" b="1" dirty="0" smtClean="0">
              <a:solidFill>
                <a:schemeClr val="tx2">
                  <a:lumMod val="50000"/>
                </a:schemeClr>
              </a:solidFill>
              <a:latin typeface="HGPｺﾞｼｯｸM" pitchFamily="50" charset="-128"/>
              <a:ea typeface="HGPｺﾞｼｯｸM" pitchFamily="50" charset="-128"/>
            </a:endParaRPr>
          </a:p>
        </p:txBody>
      </p:sp>
      <p:pic>
        <p:nvPicPr>
          <p:cNvPr id="1026" name="Picture 2" descr="C:\Documents and Settings\JCMA01.JCMA-A\Local Settings\Temporary Internet Files\Content.IE5\G8XFQTJ8\MC900431604[1].png"/>
          <p:cNvPicPr>
            <a:picLocks noChangeAspect="1" noChangeArrowheads="1"/>
          </p:cNvPicPr>
          <p:nvPr/>
        </p:nvPicPr>
        <p:blipFill>
          <a:blip r:embed="rId2" cstate="print"/>
          <a:srcRect/>
          <a:stretch>
            <a:fillRect/>
          </a:stretch>
        </p:blipFill>
        <p:spPr bwMode="auto">
          <a:xfrm>
            <a:off x="908720" y="7236296"/>
            <a:ext cx="576064" cy="576064"/>
          </a:xfrm>
          <a:prstGeom prst="rect">
            <a:avLst/>
          </a:prstGeom>
          <a:noFill/>
        </p:spPr>
      </p:pic>
      <p:sp>
        <p:nvSpPr>
          <p:cNvPr id="113" name="正方形/長方形 112"/>
          <p:cNvSpPr/>
          <p:nvPr/>
        </p:nvSpPr>
        <p:spPr>
          <a:xfrm>
            <a:off x="360041" y="1390874"/>
            <a:ext cx="1052735" cy="405006"/>
          </a:xfrm>
          <a:prstGeom prst="rect">
            <a:avLst/>
          </a:prstGeom>
          <a:noFill/>
        </p:spPr>
        <p:txBody>
          <a:bodyPr wrap="square" lIns="91440" tIns="45720" rIns="91440" bIns="45720" anchor="ctr" anchorCtr="0">
            <a:normAutofit fontScale="32500" lnSpcReduction="20000"/>
          </a:bodyPr>
          <a:lstStyle/>
          <a:p>
            <a:pPr algn="ctr"/>
            <a:r>
              <a:rPr lang="ja-JP" altLang="en-US" sz="5400" b="1" cap="none" spc="0" dirty="0" smtClean="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rPr>
              <a:t>Ｓｔｅｐ ３</a:t>
            </a:r>
            <a:endParaRPr lang="ja-JP" altLang="en-US" sz="5400" b="1" cap="none" spc="0" dirty="0">
              <a:ln w="12700">
                <a:noFill/>
                <a:prstDash val="solid"/>
              </a:ln>
              <a:solidFill>
                <a:schemeClr val="tx2">
                  <a:lumMod val="50000"/>
                </a:schemeClr>
              </a:solidFill>
              <a:effectLst>
                <a:outerShdw blurRad="41275" dist="20320" dir="1800000" algn="tl" rotWithShape="0">
                  <a:srgbClr val="000000">
                    <a:alpha val="40000"/>
                  </a:srgbClr>
                </a:outerShdw>
              </a:effectLst>
              <a:latin typeface="HGPｺﾞｼｯｸM" pitchFamily="50" charset="-128"/>
              <a:ea typeface="HGPｺﾞｼｯｸM" pitchFamily="50" charset="-128"/>
            </a:endParaRPr>
          </a:p>
        </p:txBody>
      </p:sp>
      <p:cxnSp>
        <p:nvCxnSpPr>
          <p:cNvPr id="118" name="直線コネクタ 117"/>
          <p:cNvCxnSpPr/>
          <p:nvPr/>
        </p:nvCxnSpPr>
        <p:spPr>
          <a:xfrm>
            <a:off x="504056" y="1691680"/>
            <a:ext cx="5877272" cy="0"/>
          </a:xfrm>
          <a:prstGeom prst="line">
            <a:avLst/>
          </a:prstGeom>
          <a:ln>
            <a:solidFill>
              <a:schemeClr val="accent1">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nvGrpSpPr>
          <p:cNvPr id="6" name="グループ化 138"/>
          <p:cNvGrpSpPr/>
          <p:nvPr/>
        </p:nvGrpSpPr>
        <p:grpSpPr>
          <a:xfrm>
            <a:off x="683890" y="2137792"/>
            <a:ext cx="5625430" cy="253916"/>
            <a:chOff x="323850" y="2036614"/>
            <a:chExt cx="5625430" cy="253916"/>
          </a:xfrm>
        </p:grpSpPr>
        <p:grpSp>
          <p:nvGrpSpPr>
            <p:cNvPr id="7" name="グループ化 14"/>
            <p:cNvGrpSpPr/>
            <p:nvPr/>
          </p:nvGrpSpPr>
          <p:grpSpPr>
            <a:xfrm>
              <a:off x="323850" y="2051720"/>
              <a:ext cx="224830" cy="224830"/>
              <a:chOff x="764704" y="2627784"/>
              <a:chExt cx="432048" cy="432048"/>
            </a:xfrm>
          </p:grpSpPr>
          <p:sp>
            <p:nvSpPr>
              <p:cNvPr id="142" name="円/楕円 141"/>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2</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41" name="テキスト ボックス 140"/>
            <p:cNvSpPr txBox="1"/>
            <p:nvPr/>
          </p:nvSpPr>
          <p:spPr>
            <a:xfrm>
              <a:off x="540642" y="2036614"/>
              <a:ext cx="5408638" cy="253916"/>
            </a:xfrm>
            <a:prstGeom prst="rect">
              <a:avLst/>
            </a:prstGeom>
            <a:noFill/>
          </p:spPr>
          <p:txBody>
            <a:bodyPr wrap="square" rtlCol="0">
              <a:spAutoFit/>
            </a:bodyPr>
            <a:lstStyle/>
            <a:p>
              <a:r>
                <a:rPr lang="ja-JP" altLang="en-US" sz="1050" dirty="0" smtClean="0"/>
                <a:t>入力後、シート</a:t>
              </a:r>
              <a:r>
                <a:rPr lang="en-US" altLang="ja-JP" sz="1050" dirty="0" smtClean="0">
                  <a:latin typeface="+mj-ea"/>
                  <a:ea typeface="+mj-ea"/>
                </a:rPr>
                <a:t>(Excel</a:t>
              </a:r>
              <a:r>
                <a:rPr lang="ja-JP" altLang="en-US" sz="1050" dirty="0" smtClean="0">
                  <a:latin typeface="+mj-ea"/>
                  <a:ea typeface="+mj-ea"/>
                </a:rPr>
                <a:t>ファイル</a:t>
              </a:r>
              <a:r>
                <a:rPr lang="en-US" altLang="ja-JP" sz="1050" dirty="0" smtClean="0">
                  <a:latin typeface="+mj-ea"/>
                  <a:ea typeface="+mj-ea"/>
                </a:rPr>
                <a:t>)</a:t>
              </a:r>
              <a:r>
                <a:rPr lang="ja-JP" altLang="en-US" sz="1050" dirty="0" smtClean="0">
                  <a:latin typeface="+mj-ea"/>
                  <a:ea typeface="+mj-ea"/>
                </a:rPr>
                <a:t>をファイン財団ケアマネ係</a:t>
              </a:r>
              <a:r>
                <a:rPr lang="ja-JP" altLang="en-US" sz="1050" dirty="0" smtClean="0"/>
                <a:t>に</a:t>
              </a:r>
              <a:r>
                <a:rPr lang="en-US" altLang="ja-JP" sz="1050" dirty="0" smtClean="0"/>
                <a:t>E-mail</a:t>
              </a:r>
              <a:r>
                <a:rPr lang="ja-JP" altLang="en-US" sz="1050" dirty="0" smtClean="0"/>
                <a:t>で送信します。</a:t>
              </a:r>
              <a:endParaRPr lang="en-US" altLang="ja-JP" sz="1050" dirty="0" smtClean="0"/>
            </a:p>
          </p:txBody>
        </p:sp>
      </p:grpSp>
      <p:grpSp>
        <p:nvGrpSpPr>
          <p:cNvPr id="8" name="グループ化 150"/>
          <p:cNvGrpSpPr/>
          <p:nvPr/>
        </p:nvGrpSpPr>
        <p:grpSpPr>
          <a:xfrm>
            <a:off x="683890" y="2568580"/>
            <a:ext cx="4833342" cy="253916"/>
            <a:chOff x="323850" y="2036614"/>
            <a:chExt cx="4833342" cy="253916"/>
          </a:xfrm>
        </p:grpSpPr>
        <p:grpSp>
          <p:nvGrpSpPr>
            <p:cNvPr id="9" name="グループ化 14"/>
            <p:cNvGrpSpPr/>
            <p:nvPr/>
          </p:nvGrpSpPr>
          <p:grpSpPr>
            <a:xfrm>
              <a:off x="323850" y="2051720"/>
              <a:ext cx="224830" cy="224830"/>
              <a:chOff x="764704" y="2627784"/>
              <a:chExt cx="432048" cy="432048"/>
            </a:xfrm>
          </p:grpSpPr>
          <p:sp>
            <p:nvSpPr>
              <p:cNvPr id="154" name="円/楕円 153"/>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3</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53" name="テキスト ボックス 152"/>
            <p:cNvSpPr txBox="1"/>
            <p:nvPr/>
          </p:nvSpPr>
          <p:spPr>
            <a:xfrm>
              <a:off x="540642" y="2036614"/>
              <a:ext cx="4616550" cy="253916"/>
            </a:xfrm>
            <a:prstGeom prst="rect">
              <a:avLst/>
            </a:prstGeom>
            <a:noFill/>
          </p:spPr>
          <p:txBody>
            <a:bodyPr wrap="square" rtlCol="0">
              <a:spAutoFit/>
            </a:bodyPr>
            <a:lstStyle/>
            <a:p>
              <a:r>
                <a:rPr lang="ja-JP" altLang="en-US" sz="1050" dirty="0" smtClean="0"/>
                <a:t>ファイン財団ケアマネ係で集計を行います。</a:t>
              </a:r>
              <a:endParaRPr lang="en-US" altLang="ja-JP" sz="1050" dirty="0" smtClean="0"/>
            </a:p>
          </p:txBody>
        </p:sp>
      </p:grpSp>
      <p:grpSp>
        <p:nvGrpSpPr>
          <p:cNvPr id="11" name="グループ化 157"/>
          <p:cNvGrpSpPr/>
          <p:nvPr/>
        </p:nvGrpSpPr>
        <p:grpSpPr>
          <a:xfrm>
            <a:off x="683890" y="2877924"/>
            <a:ext cx="5121374" cy="253916"/>
            <a:chOff x="323850" y="2036614"/>
            <a:chExt cx="5121374" cy="253916"/>
          </a:xfrm>
        </p:grpSpPr>
        <p:grpSp>
          <p:nvGrpSpPr>
            <p:cNvPr id="12" name="グループ化 14"/>
            <p:cNvGrpSpPr/>
            <p:nvPr/>
          </p:nvGrpSpPr>
          <p:grpSpPr>
            <a:xfrm>
              <a:off x="323850" y="2051720"/>
              <a:ext cx="224830" cy="224830"/>
              <a:chOff x="764704" y="2627784"/>
              <a:chExt cx="432048" cy="432048"/>
            </a:xfrm>
          </p:grpSpPr>
          <p:sp>
            <p:nvSpPr>
              <p:cNvPr id="161" name="円/楕円 160"/>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cap="none" spc="0" dirty="0" smtClean="0">
                    <a:ln w="6350">
                      <a:solidFill>
                        <a:schemeClr val="bg1"/>
                      </a:solidFill>
                      <a:prstDash val="solid"/>
                    </a:ln>
                    <a:solidFill>
                      <a:schemeClr val="bg1"/>
                    </a:solidFill>
                    <a:latin typeface="HG創英角ｺﾞｼｯｸUB" pitchFamily="49" charset="-128"/>
                    <a:ea typeface="HG創英角ｺﾞｼｯｸUB" pitchFamily="49" charset="-128"/>
                  </a:rPr>
                  <a:t>4</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60" name="テキスト ボックス 159"/>
            <p:cNvSpPr txBox="1"/>
            <p:nvPr/>
          </p:nvSpPr>
          <p:spPr>
            <a:xfrm>
              <a:off x="540642" y="2036614"/>
              <a:ext cx="4904582" cy="253916"/>
            </a:xfrm>
            <a:prstGeom prst="rect">
              <a:avLst/>
            </a:prstGeom>
            <a:noFill/>
          </p:spPr>
          <p:txBody>
            <a:bodyPr wrap="square" rtlCol="0">
              <a:spAutoFit/>
            </a:bodyPr>
            <a:lstStyle/>
            <a:p>
              <a:r>
                <a:rPr lang="ja-JP" altLang="en-US" sz="1050" dirty="0" smtClean="0"/>
                <a:t>シート３は個人で、継続的な評価、見直しを実施するために活用します。</a:t>
              </a:r>
              <a:endParaRPr lang="en-US" altLang="ja-JP" sz="1050" dirty="0" smtClean="0"/>
            </a:p>
          </p:txBody>
        </p:sp>
      </p:grpSp>
      <p:sp>
        <p:nvSpPr>
          <p:cNvPr id="156" name="円/楕円 155"/>
          <p:cNvSpPr/>
          <p:nvPr/>
        </p:nvSpPr>
        <p:spPr>
          <a:xfrm>
            <a:off x="4962629" y="0"/>
            <a:ext cx="1800200" cy="180020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5301208" y="179512"/>
            <a:ext cx="1080120" cy="415498"/>
          </a:xfrm>
          <a:prstGeom prst="rect">
            <a:avLst/>
          </a:prstGeom>
          <a:noFill/>
        </p:spPr>
        <p:txBody>
          <a:bodyPr wrap="square" rtlCol="0">
            <a:spAutoFit/>
          </a:bodyPr>
          <a:lstStyle/>
          <a:p>
            <a:pPr marL="180975" indent="-180975" algn="ctr"/>
            <a:r>
              <a:rPr lang="en-US" altLang="ja-JP" sz="1050" dirty="0" smtClean="0">
                <a:latin typeface="HGPｺﾞｼｯｸM" pitchFamily="50" charset="-128"/>
                <a:ea typeface="HGPｺﾞｼｯｸM" pitchFamily="50" charset="-128"/>
              </a:rPr>
              <a:t>Step</a:t>
            </a:r>
            <a:r>
              <a:rPr lang="ja-JP" altLang="en-US" sz="1050" dirty="0" smtClean="0">
                <a:latin typeface="HGPｺﾞｼｯｸM" pitchFamily="50" charset="-128"/>
                <a:ea typeface="HGPｺﾞｼｯｸM" pitchFamily="50" charset="-128"/>
              </a:rPr>
              <a:t>３</a:t>
            </a:r>
            <a:endParaRPr lang="en-US" altLang="ja-JP" sz="1050" dirty="0" smtClean="0">
              <a:latin typeface="HGPｺﾞｼｯｸM" pitchFamily="50" charset="-128"/>
              <a:ea typeface="HGPｺﾞｼｯｸM" pitchFamily="50" charset="-128"/>
            </a:endParaRPr>
          </a:p>
          <a:p>
            <a:pPr marL="180975" indent="-180975" algn="ctr"/>
            <a:r>
              <a:rPr lang="ja-JP" altLang="en-US" sz="1050" dirty="0" smtClean="0">
                <a:latin typeface="HGPｺﾞｼｯｸM" pitchFamily="50" charset="-128"/>
                <a:ea typeface="HGPｺﾞｼｯｸM" pitchFamily="50" charset="-128"/>
              </a:rPr>
              <a:t>使用シート</a:t>
            </a:r>
            <a:endParaRPr lang="en-US" altLang="ja-JP" sz="1050" dirty="0" smtClean="0">
              <a:latin typeface="HGPｺﾞｼｯｸM" pitchFamily="50" charset="-128"/>
              <a:ea typeface="HGPｺﾞｼｯｸM" pitchFamily="50" charset="-128"/>
            </a:endParaRPr>
          </a:p>
        </p:txBody>
      </p:sp>
      <p:cxnSp>
        <p:nvCxnSpPr>
          <p:cNvPr id="371" name="直線矢印コネクタ 370"/>
          <p:cNvCxnSpPr/>
          <p:nvPr/>
        </p:nvCxnSpPr>
        <p:spPr>
          <a:xfrm>
            <a:off x="1196752" y="4572152"/>
            <a:ext cx="0" cy="57606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5" name="テキスト ボックス 374"/>
          <p:cNvSpPr txBox="1"/>
          <p:nvPr/>
        </p:nvSpPr>
        <p:spPr>
          <a:xfrm>
            <a:off x="1628800" y="3924079"/>
            <a:ext cx="3240360" cy="230832"/>
          </a:xfrm>
          <a:prstGeom prst="rect">
            <a:avLst/>
          </a:prstGeom>
          <a:noFill/>
        </p:spPr>
        <p:txBody>
          <a:bodyPr wrap="square" rtlCol="0">
            <a:spAutoFit/>
          </a:bodyPr>
          <a:lstStyle/>
          <a:p>
            <a:r>
              <a:rPr lang="ja-JP" altLang="en-US" sz="900" dirty="0" smtClean="0">
                <a:latin typeface="ＭＳ 明朝" pitchFamily="17" charset="-128"/>
                <a:ea typeface="ＭＳ 明朝" pitchFamily="17" charset="-128"/>
              </a:rPr>
              <a:t>研修記録シート１及び２を入力します。</a:t>
            </a:r>
            <a:endParaRPr lang="en-US" altLang="ja-JP" sz="900" dirty="0" smtClean="0">
              <a:latin typeface="ＭＳ 明朝" pitchFamily="17" charset="-128"/>
              <a:ea typeface="ＭＳ 明朝" pitchFamily="17" charset="-128"/>
            </a:endParaRPr>
          </a:p>
        </p:txBody>
      </p:sp>
      <p:sp>
        <p:nvSpPr>
          <p:cNvPr id="398" name="テキスト ボックス 397"/>
          <p:cNvSpPr txBox="1"/>
          <p:nvPr/>
        </p:nvSpPr>
        <p:spPr>
          <a:xfrm>
            <a:off x="1628800" y="5156206"/>
            <a:ext cx="3240360" cy="369332"/>
          </a:xfrm>
          <a:prstGeom prst="rect">
            <a:avLst/>
          </a:prstGeom>
          <a:noFill/>
        </p:spPr>
        <p:txBody>
          <a:bodyPr wrap="square" rtlCol="0">
            <a:spAutoFit/>
          </a:bodyPr>
          <a:lstStyle/>
          <a:p>
            <a:pPr marL="180975" indent="-180975"/>
            <a:r>
              <a:rPr lang="ja-JP" altLang="en-US" sz="900" dirty="0" smtClean="0">
                <a:latin typeface="ＭＳ 明朝" pitchFamily="17" charset="-128"/>
                <a:ea typeface="ＭＳ 明朝" pitchFamily="17" charset="-128"/>
              </a:rPr>
              <a:t>シート</a:t>
            </a:r>
            <a:r>
              <a:rPr lang="en-US" altLang="ja-JP" sz="900" dirty="0" smtClean="0">
                <a:latin typeface="ＭＳ 明朝" pitchFamily="17" charset="-128"/>
                <a:ea typeface="ＭＳ 明朝" pitchFamily="17" charset="-128"/>
              </a:rPr>
              <a:t>(Excel</a:t>
            </a:r>
            <a:r>
              <a:rPr lang="ja-JP" altLang="en-US" sz="900" dirty="0" smtClean="0">
                <a:latin typeface="ＭＳ 明朝" pitchFamily="17" charset="-128"/>
                <a:ea typeface="ＭＳ 明朝" pitchFamily="17" charset="-128"/>
              </a:rPr>
              <a:t>ファイル</a:t>
            </a:r>
            <a:r>
              <a:rPr lang="en-US" altLang="ja-JP" sz="900" dirty="0" smtClean="0">
                <a:latin typeface="ＭＳ 明朝" pitchFamily="17" charset="-128"/>
                <a:ea typeface="ＭＳ 明朝" pitchFamily="17" charset="-128"/>
              </a:rPr>
              <a:t>)</a:t>
            </a:r>
            <a:r>
              <a:rPr lang="ja-JP" altLang="en-US" sz="900" dirty="0" smtClean="0">
                <a:latin typeface="ＭＳ 明朝" pitchFamily="17" charset="-128"/>
                <a:ea typeface="ＭＳ 明朝" pitchFamily="17" charset="-128"/>
              </a:rPr>
              <a:t>を</a:t>
            </a:r>
            <a:r>
              <a:rPr lang="en-US" altLang="ja-JP" sz="900" dirty="0" smtClean="0">
                <a:latin typeface="ＭＳ 明朝" pitchFamily="17" charset="-128"/>
                <a:ea typeface="ＭＳ 明朝" pitchFamily="17" charset="-128"/>
              </a:rPr>
              <a:t>E-mail</a:t>
            </a:r>
            <a:r>
              <a:rPr lang="ja-JP" altLang="en-US" sz="900" dirty="0" smtClean="0">
                <a:latin typeface="ＭＳ 明朝" pitchFamily="17" charset="-128"/>
                <a:ea typeface="ＭＳ 明朝" pitchFamily="17" charset="-128"/>
              </a:rPr>
              <a:t>でファイン財団ケアマネ係</a:t>
            </a:r>
            <a:endParaRPr lang="en-US" altLang="ja-JP" sz="900" dirty="0" smtClean="0">
              <a:latin typeface="ＭＳ 明朝" pitchFamily="17" charset="-128"/>
              <a:ea typeface="ＭＳ 明朝" pitchFamily="17" charset="-128"/>
            </a:endParaRPr>
          </a:p>
          <a:p>
            <a:pPr marL="180975" indent="-180975"/>
            <a:r>
              <a:rPr lang="ja-JP" altLang="en-US" sz="900" dirty="0" smtClean="0">
                <a:latin typeface="ＭＳ 明朝" pitchFamily="17" charset="-128"/>
                <a:ea typeface="ＭＳ 明朝" pitchFamily="17" charset="-128"/>
              </a:rPr>
              <a:t>に送信します。</a:t>
            </a:r>
            <a:endParaRPr lang="en-US" altLang="ja-JP" sz="900" dirty="0" smtClean="0">
              <a:latin typeface="ＭＳ 明朝" pitchFamily="17" charset="-128"/>
              <a:ea typeface="ＭＳ 明朝" pitchFamily="17" charset="-128"/>
            </a:endParaRPr>
          </a:p>
        </p:txBody>
      </p:sp>
      <p:sp>
        <p:nvSpPr>
          <p:cNvPr id="432" name="テキスト ボックス 431"/>
          <p:cNvSpPr txBox="1"/>
          <p:nvPr/>
        </p:nvSpPr>
        <p:spPr>
          <a:xfrm>
            <a:off x="1628800" y="6516292"/>
            <a:ext cx="4104456" cy="230832"/>
          </a:xfrm>
          <a:prstGeom prst="rect">
            <a:avLst/>
          </a:prstGeom>
          <a:noFill/>
        </p:spPr>
        <p:txBody>
          <a:bodyPr wrap="square" rtlCol="0">
            <a:spAutoFit/>
          </a:bodyPr>
          <a:lstStyle/>
          <a:p>
            <a:r>
              <a:rPr lang="ja-JP" altLang="en-US" sz="900" dirty="0" smtClean="0">
                <a:latin typeface="ＭＳ 明朝" pitchFamily="17" charset="-128"/>
                <a:ea typeface="ＭＳ 明朝" pitchFamily="17" charset="-128"/>
              </a:rPr>
              <a:t>ファイン財団ケアマネ係にて、シート２の集計等を行います。</a:t>
            </a:r>
            <a:endParaRPr lang="en-US" altLang="ja-JP" sz="900" dirty="0" smtClean="0">
              <a:latin typeface="ＭＳ 明朝" pitchFamily="17" charset="-128"/>
              <a:ea typeface="ＭＳ 明朝" pitchFamily="17" charset="-128"/>
            </a:endParaRPr>
          </a:p>
        </p:txBody>
      </p:sp>
      <p:cxnSp>
        <p:nvCxnSpPr>
          <p:cNvPr id="445" name="直線矢印コネクタ 444"/>
          <p:cNvCxnSpPr/>
          <p:nvPr/>
        </p:nvCxnSpPr>
        <p:spPr>
          <a:xfrm>
            <a:off x="1196752" y="5796288"/>
            <a:ext cx="0" cy="431972"/>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6" name="直線矢印コネクタ 445"/>
          <p:cNvCxnSpPr/>
          <p:nvPr/>
        </p:nvCxnSpPr>
        <p:spPr>
          <a:xfrm>
            <a:off x="1196752" y="6876256"/>
            <a:ext cx="0" cy="360040"/>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32" name="Picture 8" descr="C:\Documents and Settings\JCMA01.JCMA-A\Local Settings\Temporary Internet Files\Content.IE5\9ZIPWQNH\MC900431587[1].png"/>
          <p:cNvPicPr>
            <a:picLocks noChangeAspect="1" noChangeArrowheads="1"/>
          </p:cNvPicPr>
          <p:nvPr/>
        </p:nvPicPr>
        <p:blipFill>
          <a:blip r:embed="rId3" cstate="print"/>
          <a:srcRect/>
          <a:stretch>
            <a:fillRect/>
          </a:stretch>
        </p:blipFill>
        <p:spPr bwMode="auto">
          <a:xfrm>
            <a:off x="980728" y="5220224"/>
            <a:ext cx="504056" cy="504056"/>
          </a:xfrm>
          <a:prstGeom prst="rect">
            <a:avLst/>
          </a:prstGeom>
          <a:noFill/>
        </p:spPr>
      </p:pic>
      <p:sp>
        <p:nvSpPr>
          <p:cNvPr id="448" name="テキスト ボックス 447"/>
          <p:cNvSpPr txBox="1"/>
          <p:nvPr/>
        </p:nvSpPr>
        <p:spPr>
          <a:xfrm>
            <a:off x="1628800" y="7236296"/>
            <a:ext cx="4392488" cy="230832"/>
          </a:xfrm>
          <a:prstGeom prst="rect">
            <a:avLst/>
          </a:prstGeom>
          <a:noFill/>
        </p:spPr>
        <p:txBody>
          <a:bodyPr wrap="square" rtlCol="0">
            <a:spAutoFit/>
          </a:bodyPr>
          <a:lstStyle/>
          <a:p>
            <a:r>
              <a:rPr lang="ja-JP" altLang="en-US" sz="900" dirty="0" smtClean="0">
                <a:latin typeface="ＭＳ 明朝" pitchFamily="17" charset="-128"/>
                <a:ea typeface="ＭＳ 明朝" pitchFamily="17" charset="-128"/>
              </a:rPr>
              <a:t>各自でシート３を継続的に振り返ることで、今後の取り組みに活用します。</a:t>
            </a:r>
            <a:endParaRPr lang="en-US" altLang="ja-JP" sz="900" dirty="0" smtClean="0">
              <a:latin typeface="ＭＳ 明朝" pitchFamily="17" charset="-128"/>
              <a:ea typeface="ＭＳ 明朝" pitchFamily="17" charset="-128"/>
            </a:endParaRPr>
          </a:p>
        </p:txBody>
      </p:sp>
      <p:grpSp>
        <p:nvGrpSpPr>
          <p:cNvPr id="278" name="グループ化 61"/>
          <p:cNvGrpSpPr/>
          <p:nvPr/>
        </p:nvGrpSpPr>
        <p:grpSpPr>
          <a:xfrm>
            <a:off x="4869160" y="611560"/>
            <a:ext cx="907302" cy="648072"/>
            <a:chOff x="3535083" y="2924944"/>
            <a:chExt cx="705678" cy="504056"/>
          </a:xfrm>
        </p:grpSpPr>
        <p:sp>
          <p:nvSpPr>
            <p:cNvPr id="279" name="1 つの角を丸めた四角形 278"/>
            <p:cNvSpPr/>
            <p:nvPr/>
          </p:nvSpPr>
          <p:spPr>
            <a:xfrm>
              <a:off x="3707904" y="2924944"/>
              <a:ext cx="360040" cy="504056"/>
            </a:xfrm>
            <a:prstGeom prst="round1Rect">
              <a:avLst/>
            </a:prstGeom>
            <a:solidFill>
              <a:schemeClr val="accent1">
                <a:lumMod val="20000"/>
                <a:lumOff val="80000"/>
              </a:schemeClr>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effectLst>
                  <a:outerShdw blurRad="38100" dist="38100" dir="2700000" algn="tl">
                    <a:srgbClr val="000000">
                      <a:alpha val="43137"/>
                    </a:srgbClr>
                  </a:outerShdw>
                </a:effectLst>
              </a:endParaRPr>
            </a:p>
          </p:txBody>
        </p:sp>
        <p:sp>
          <p:nvSpPr>
            <p:cNvPr id="296" name="テキスト ボックス 295"/>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1</a:t>
              </a:r>
              <a:endParaRPr lang="en-US" altLang="ja-JP" sz="800" dirty="0" smtClean="0">
                <a:latin typeface="HGPｺﾞｼｯｸM" pitchFamily="50" charset="-128"/>
                <a:ea typeface="HGPｺﾞｼｯｸM" pitchFamily="50" charset="-128"/>
              </a:endParaRPr>
            </a:p>
            <a:p>
              <a:pPr algn="ctr"/>
              <a:r>
                <a:rPr kumimoji="1" lang="ja-JP" altLang="en-US" sz="800" dirty="0" smtClean="0">
                  <a:latin typeface="HGPｺﾞｼｯｸM" pitchFamily="50" charset="-128"/>
                  <a:ea typeface="HGPｺﾞｼｯｸM" pitchFamily="50" charset="-128"/>
                </a:rPr>
                <a:t>（目標）</a:t>
              </a:r>
              <a:endParaRPr kumimoji="1" lang="ja-JP" altLang="en-US" sz="800" dirty="0">
                <a:latin typeface="HGPｺﾞｼｯｸM" pitchFamily="50" charset="-128"/>
                <a:ea typeface="HGPｺﾞｼｯｸM" pitchFamily="50" charset="-128"/>
              </a:endParaRPr>
            </a:p>
          </p:txBody>
        </p:sp>
      </p:grpSp>
      <p:grpSp>
        <p:nvGrpSpPr>
          <p:cNvPr id="297" name="グループ化 64"/>
          <p:cNvGrpSpPr/>
          <p:nvPr/>
        </p:nvGrpSpPr>
        <p:grpSpPr>
          <a:xfrm>
            <a:off x="5373216" y="611560"/>
            <a:ext cx="907301" cy="648074"/>
            <a:chOff x="3535083" y="2924944"/>
            <a:chExt cx="705678" cy="504058"/>
          </a:xfrm>
        </p:grpSpPr>
        <p:sp>
          <p:nvSpPr>
            <p:cNvPr id="302" name="1 つの角を丸めた四角形 301"/>
            <p:cNvSpPr/>
            <p:nvPr/>
          </p:nvSpPr>
          <p:spPr>
            <a:xfrm>
              <a:off x="3707904"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03" name="テキスト ボックス 302"/>
            <p:cNvSpPr txBox="1"/>
            <p:nvPr/>
          </p:nvSpPr>
          <p:spPr>
            <a:xfrm>
              <a:off x="3535083" y="2996954"/>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（評価）</a:t>
              </a:r>
              <a:endParaRPr kumimoji="1" lang="ja-JP" altLang="en-US" sz="800" dirty="0">
                <a:latin typeface="HGPｺﾞｼｯｸM" pitchFamily="50" charset="-128"/>
                <a:ea typeface="HGPｺﾞｼｯｸM" pitchFamily="50" charset="-128"/>
              </a:endParaRPr>
            </a:p>
          </p:txBody>
        </p:sp>
      </p:grpSp>
      <p:grpSp>
        <p:nvGrpSpPr>
          <p:cNvPr id="305" name="グループ化 64"/>
          <p:cNvGrpSpPr/>
          <p:nvPr/>
        </p:nvGrpSpPr>
        <p:grpSpPr>
          <a:xfrm>
            <a:off x="5877272" y="611560"/>
            <a:ext cx="885557" cy="648072"/>
            <a:chOff x="3551998" y="2924945"/>
            <a:chExt cx="688766" cy="504056"/>
          </a:xfrm>
        </p:grpSpPr>
        <p:sp>
          <p:nvSpPr>
            <p:cNvPr id="308" name="1 つの角を丸めた四角形 307"/>
            <p:cNvSpPr/>
            <p:nvPr/>
          </p:nvSpPr>
          <p:spPr>
            <a:xfrm>
              <a:off x="3707904" y="2924945"/>
              <a:ext cx="360040" cy="504056"/>
            </a:xfrm>
            <a:prstGeom prst="round1Rect">
              <a:avLst/>
            </a:prstGeom>
            <a:solidFill>
              <a:schemeClr val="accent3">
                <a:lumMod val="20000"/>
                <a:lumOff val="80000"/>
              </a:schemeClr>
            </a:solidFill>
            <a:ln w="6350">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11" name="テキスト ボックス 310"/>
            <p:cNvSpPr txBox="1"/>
            <p:nvPr/>
          </p:nvSpPr>
          <p:spPr>
            <a:xfrm>
              <a:off x="3551998" y="2996952"/>
              <a:ext cx="688766"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3</a:t>
              </a:r>
            </a:p>
            <a:p>
              <a:pPr algn="ctr"/>
              <a:r>
                <a:rPr lang="ja-JP" altLang="en-US" sz="800" dirty="0" smtClean="0">
                  <a:latin typeface="HGPｺﾞｼｯｸM" pitchFamily="50" charset="-128"/>
                  <a:ea typeface="HGPｺﾞｼｯｸM" pitchFamily="50" charset="-128"/>
                </a:rPr>
                <a:t>（振り返り）</a:t>
              </a:r>
              <a:endParaRPr kumimoji="1" lang="en-US" altLang="ja-JP" sz="800" dirty="0" smtClean="0">
                <a:latin typeface="HGPｺﾞｼｯｸM" pitchFamily="50" charset="-128"/>
                <a:ea typeface="HGPｺﾞｼｯｸM" pitchFamily="50" charset="-128"/>
              </a:endParaRPr>
            </a:p>
          </p:txBody>
        </p:sp>
      </p:grpSp>
      <p:grpSp>
        <p:nvGrpSpPr>
          <p:cNvPr id="312" name="グループ化 277"/>
          <p:cNvGrpSpPr/>
          <p:nvPr/>
        </p:nvGrpSpPr>
        <p:grpSpPr>
          <a:xfrm>
            <a:off x="5229200" y="1331640"/>
            <a:ext cx="154171" cy="330696"/>
            <a:chOff x="5160169" y="5105400"/>
            <a:chExt cx="154171" cy="330696"/>
          </a:xfrm>
        </p:grpSpPr>
        <p:grpSp>
          <p:nvGrpSpPr>
            <p:cNvPr id="313"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15" name="円/楕円 314"/>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フローチャート : 抜出し 315"/>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7" name="円/楕円 316"/>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4" name="テキスト ボックス 313"/>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18" name="グループ化 283"/>
          <p:cNvGrpSpPr/>
          <p:nvPr/>
        </p:nvGrpSpPr>
        <p:grpSpPr>
          <a:xfrm>
            <a:off x="5445224" y="1331640"/>
            <a:ext cx="151225" cy="330696"/>
            <a:chOff x="5379139" y="5105400"/>
            <a:chExt cx="151225" cy="330696"/>
          </a:xfrm>
        </p:grpSpPr>
        <p:grpSp>
          <p:nvGrpSpPr>
            <p:cNvPr id="319" name="グループ化 105"/>
            <p:cNvGrpSpPr/>
            <p:nvPr/>
          </p:nvGrpSpPr>
          <p:grpSpPr>
            <a:xfrm>
              <a:off x="5379139" y="5148064"/>
              <a:ext cx="151225" cy="288032"/>
              <a:chOff x="3861048" y="3059832"/>
              <a:chExt cx="288032" cy="548604"/>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3500000" scaled="1"/>
              <a:tileRect/>
            </a:gradFill>
            <a:effectLst>
              <a:outerShdw blurRad="50800" dist="38100" dir="2700000" algn="tl" rotWithShape="0">
                <a:prstClr val="black">
                  <a:alpha val="40000"/>
                </a:prstClr>
              </a:outerShdw>
            </a:effectLst>
          </p:grpSpPr>
          <p:sp>
            <p:nvSpPr>
              <p:cNvPr id="321" name="円/楕円 320"/>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フローチャート : 抜出し 321"/>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円/楕円 322"/>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0" name="テキスト ボックス 319"/>
            <p:cNvSpPr txBox="1"/>
            <p:nvPr/>
          </p:nvSpPr>
          <p:spPr>
            <a:xfrm>
              <a:off x="53792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管</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24" name="グループ化 289"/>
          <p:cNvGrpSpPr/>
          <p:nvPr/>
        </p:nvGrpSpPr>
        <p:grpSpPr>
          <a:xfrm>
            <a:off x="5805264" y="1331640"/>
            <a:ext cx="154171" cy="330696"/>
            <a:chOff x="5160169" y="5105400"/>
            <a:chExt cx="154171" cy="330696"/>
          </a:xfrm>
        </p:grpSpPr>
        <p:grpSp>
          <p:nvGrpSpPr>
            <p:cNvPr id="325"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27" name="円/楕円 326"/>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フローチャート : 抜出し 327"/>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円/楕円 328"/>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6" name="テキスト ボックス 325"/>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pic>
        <p:nvPicPr>
          <p:cNvPr id="338" name="Picture 6" descr="C:\Documents and Settings\JCMA01.JCMA-A\Local Settings\Temporary Internet Files\Content.IE5\WZU8Q36O\MC900250922[1].wmf"/>
          <p:cNvPicPr>
            <a:picLocks noChangeAspect="1" noChangeArrowheads="1"/>
          </p:cNvPicPr>
          <p:nvPr/>
        </p:nvPicPr>
        <p:blipFill>
          <a:blip r:embed="rId4" cstate="print"/>
          <a:srcRect/>
          <a:stretch>
            <a:fillRect/>
          </a:stretch>
        </p:blipFill>
        <p:spPr bwMode="auto">
          <a:xfrm>
            <a:off x="908130" y="3852072"/>
            <a:ext cx="648662" cy="654023"/>
          </a:xfrm>
          <a:prstGeom prst="rect">
            <a:avLst/>
          </a:prstGeom>
          <a:noFill/>
        </p:spPr>
      </p:pic>
      <p:sp>
        <p:nvSpPr>
          <p:cNvPr id="339" name="テキスト ボックス 338"/>
          <p:cNvSpPr txBox="1"/>
          <p:nvPr/>
        </p:nvSpPr>
        <p:spPr>
          <a:xfrm>
            <a:off x="7173416" y="1763688"/>
            <a:ext cx="1613262" cy="338554"/>
          </a:xfrm>
          <a:prstGeom prst="rect">
            <a:avLst/>
          </a:prstGeom>
          <a:noFill/>
        </p:spPr>
        <p:txBody>
          <a:bodyPr wrap="square" rtlCol="0">
            <a:spAutoFit/>
          </a:bodyPr>
          <a:lstStyle/>
          <a:p>
            <a:pPr marL="180975" indent="-180975" algn="ctr"/>
            <a:r>
              <a:rPr lang="ja-JP" altLang="en-US" sz="800" dirty="0" smtClean="0">
                <a:latin typeface="ＭＳ 明朝" pitchFamily="17" charset="-128"/>
                <a:ea typeface="ＭＳ 明朝" pitchFamily="17" charset="-128"/>
              </a:rPr>
              <a:t>★</a:t>
            </a:r>
            <a:r>
              <a:rPr lang="en-US" altLang="ja-JP" sz="800" dirty="0" smtClean="0">
                <a:latin typeface="ＭＳ 明朝" pitchFamily="17" charset="-128"/>
                <a:ea typeface="ＭＳ 明朝" pitchFamily="17" charset="-128"/>
              </a:rPr>
              <a:t>3</a:t>
            </a:r>
            <a:r>
              <a:rPr lang="ja-JP" altLang="en-US" sz="800" dirty="0" smtClean="0">
                <a:latin typeface="ＭＳ 明朝" pitchFamily="17" charset="-128"/>
                <a:ea typeface="ＭＳ 明朝" pitchFamily="17" charset="-128"/>
              </a:rPr>
              <a:t>ヶ月後の実践評価の欄を</a:t>
            </a:r>
            <a:endParaRPr lang="en-US" altLang="ja-JP" sz="800" dirty="0" smtClean="0">
              <a:latin typeface="ＭＳ 明朝" pitchFamily="17" charset="-128"/>
              <a:ea typeface="ＭＳ 明朝" pitchFamily="17" charset="-128"/>
            </a:endParaRPr>
          </a:p>
          <a:p>
            <a:pPr marL="180975" indent="-180975" algn="ctr"/>
            <a:r>
              <a:rPr lang="ja-JP" altLang="en-US" sz="800" dirty="0" smtClean="0">
                <a:latin typeface="ＭＳ 明朝" pitchFamily="17" charset="-128"/>
                <a:ea typeface="ＭＳ 明朝" pitchFamily="17" charset="-128"/>
              </a:rPr>
              <a:t>入力します。</a:t>
            </a:r>
            <a:endParaRPr lang="en-US" altLang="ja-JP" sz="800" dirty="0" smtClean="0">
              <a:latin typeface="ＭＳ 明朝" pitchFamily="17" charset="-128"/>
              <a:ea typeface="ＭＳ 明朝" pitchFamily="17" charset="-128"/>
            </a:endParaRPr>
          </a:p>
        </p:txBody>
      </p:sp>
      <p:grpSp>
        <p:nvGrpSpPr>
          <p:cNvPr id="342" name="グループ化 341"/>
          <p:cNvGrpSpPr/>
          <p:nvPr/>
        </p:nvGrpSpPr>
        <p:grpSpPr>
          <a:xfrm>
            <a:off x="980728" y="6372276"/>
            <a:ext cx="432048" cy="432048"/>
            <a:chOff x="3851920" y="2924944"/>
            <a:chExt cx="648072" cy="648072"/>
          </a:xfrm>
          <a:effectLst>
            <a:outerShdw blurRad="50800" dist="38100" dir="2700000" algn="tl" rotWithShape="0">
              <a:prstClr val="black">
                <a:alpha val="40000"/>
              </a:prstClr>
            </a:outerShdw>
          </a:effectLst>
        </p:grpSpPr>
        <p:sp>
          <p:nvSpPr>
            <p:cNvPr id="345" name="テキスト ボックス 344"/>
            <p:cNvSpPr txBox="1"/>
            <p:nvPr/>
          </p:nvSpPr>
          <p:spPr>
            <a:xfrm>
              <a:off x="3851920" y="2924944"/>
              <a:ext cx="648072" cy="648072"/>
            </a:xfrm>
            <a:prstGeom prst="rect">
              <a:avLst/>
            </a:prstGeom>
            <a:solidFill>
              <a:schemeClr val="bg1"/>
            </a:solidFill>
            <a:ln w="6350">
              <a:solidFill>
                <a:schemeClr val="tx1"/>
              </a:solidFill>
              <a:prstDash val="solid"/>
            </a:ln>
            <a:effectLst>
              <a:outerShdw blurRad="50800" dist="38100" dir="2700000" algn="tl" rotWithShape="0">
                <a:prstClr val="black">
                  <a:alpha val="40000"/>
                </a:prstClr>
              </a:outerShdw>
            </a:effectLst>
          </p:spPr>
          <p:txBody>
            <a:bodyPr wrap="square" rtlCol="0">
              <a:normAutofit/>
            </a:bodyPr>
            <a:lstStyle/>
            <a:p>
              <a:endParaRPr kumimoji="1" lang="ja-JP" altLang="en-US" sz="1000" dirty="0"/>
            </a:p>
          </p:txBody>
        </p:sp>
        <p:sp>
          <p:nvSpPr>
            <p:cNvPr id="346" name="テキスト ボックス 345"/>
            <p:cNvSpPr txBox="1"/>
            <p:nvPr/>
          </p:nvSpPr>
          <p:spPr>
            <a:xfrm flipH="1">
              <a:off x="3923928" y="3140968"/>
              <a:ext cx="72008" cy="432048"/>
            </a:xfrm>
            <a:prstGeom prst="rect">
              <a:avLst/>
            </a:prstGeom>
            <a:solidFill>
              <a:schemeClr val="tx2">
                <a:lumMod val="60000"/>
                <a:lumOff val="40000"/>
              </a:schemeClr>
            </a:solidFill>
            <a:ln>
              <a:noFill/>
              <a:prstDash val="dash"/>
            </a:ln>
          </p:spPr>
          <p:txBody>
            <a:bodyPr wrap="square" rtlCol="0">
              <a:normAutofit/>
            </a:bodyPr>
            <a:lstStyle/>
            <a:p>
              <a:endParaRPr kumimoji="1" lang="ja-JP" altLang="en-US" sz="1000" dirty="0"/>
            </a:p>
          </p:txBody>
        </p:sp>
        <p:sp>
          <p:nvSpPr>
            <p:cNvPr id="347" name="テキスト ボックス 346"/>
            <p:cNvSpPr txBox="1"/>
            <p:nvPr/>
          </p:nvSpPr>
          <p:spPr>
            <a:xfrm flipH="1">
              <a:off x="4067944" y="2996952"/>
              <a:ext cx="72008" cy="576064"/>
            </a:xfrm>
            <a:prstGeom prst="rect">
              <a:avLst/>
            </a:prstGeom>
            <a:solidFill>
              <a:schemeClr val="accent2">
                <a:lumMod val="75000"/>
              </a:schemeClr>
            </a:solidFill>
            <a:ln>
              <a:noFill/>
              <a:prstDash val="dash"/>
            </a:ln>
          </p:spPr>
          <p:txBody>
            <a:bodyPr wrap="square" rtlCol="0">
              <a:normAutofit/>
            </a:bodyPr>
            <a:lstStyle/>
            <a:p>
              <a:endParaRPr kumimoji="1" lang="ja-JP" altLang="en-US" sz="1000" dirty="0"/>
            </a:p>
          </p:txBody>
        </p:sp>
        <p:sp>
          <p:nvSpPr>
            <p:cNvPr id="348" name="テキスト ボックス 347"/>
            <p:cNvSpPr txBox="1"/>
            <p:nvPr/>
          </p:nvSpPr>
          <p:spPr>
            <a:xfrm flipH="1">
              <a:off x="4211960" y="3284984"/>
              <a:ext cx="72008" cy="288032"/>
            </a:xfrm>
            <a:prstGeom prst="rect">
              <a:avLst/>
            </a:prstGeom>
            <a:solidFill>
              <a:schemeClr val="accent3">
                <a:lumMod val="75000"/>
              </a:schemeClr>
            </a:solidFill>
            <a:ln>
              <a:noFill/>
              <a:prstDash val="dash"/>
            </a:ln>
          </p:spPr>
          <p:txBody>
            <a:bodyPr wrap="square" rtlCol="0">
              <a:normAutofit fontScale="77500" lnSpcReduction="20000"/>
            </a:bodyPr>
            <a:lstStyle/>
            <a:p>
              <a:endParaRPr kumimoji="1" lang="ja-JP" altLang="en-US" sz="1000" dirty="0"/>
            </a:p>
          </p:txBody>
        </p:sp>
        <p:sp>
          <p:nvSpPr>
            <p:cNvPr id="349" name="テキスト ボックス 348"/>
            <p:cNvSpPr txBox="1"/>
            <p:nvPr/>
          </p:nvSpPr>
          <p:spPr>
            <a:xfrm flipH="1">
              <a:off x="4355976" y="3501008"/>
              <a:ext cx="72008" cy="72008"/>
            </a:xfrm>
            <a:prstGeom prst="rect">
              <a:avLst/>
            </a:prstGeom>
            <a:solidFill>
              <a:schemeClr val="accent4">
                <a:lumMod val="75000"/>
              </a:schemeClr>
            </a:solidFill>
            <a:ln>
              <a:noFill/>
              <a:prstDash val="dash"/>
            </a:ln>
          </p:spPr>
          <p:txBody>
            <a:bodyPr wrap="square" rtlCol="0">
              <a:normAutofit fontScale="25000" lnSpcReduction="20000"/>
            </a:bodyPr>
            <a:lstStyle/>
            <a:p>
              <a:endParaRPr kumimoji="1" lang="ja-JP" altLang="en-US" sz="1000" dirty="0"/>
            </a:p>
          </p:txBody>
        </p:sp>
      </p:grpSp>
      <p:pic>
        <p:nvPicPr>
          <p:cNvPr id="350" name="図 349" descr="エクセルロゴ.gif"/>
          <p:cNvPicPr>
            <a:picLocks noChangeAspect="1"/>
          </p:cNvPicPr>
          <p:nvPr/>
        </p:nvPicPr>
        <p:blipFill>
          <a:blip r:embed="rId5" cstate="print"/>
          <a:stretch>
            <a:fillRect/>
          </a:stretch>
        </p:blipFill>
        <p:spPr>
          <a:xfrm>
            <a:off x="1772816" y="4572152"/>
            <a:ext cx="504056" cy="493554"/>
          </a:xfrm>
          <a:prstGeom prst="rect">
            <a:avLst/>
          </a:prstGeom>
        </p:spPr>
      </p:pic>
      <p:sp>
        <p:nvSpPr>
          <p:cNvPr id="352" name="円/楕円 351"/>
          <p:cNvSpPr/>
          <p:nvPr/>
        </p:nvSpPr>
        <p:spPr>
          <a:xfrm>
            <a:off x="4581128" y="3707904"/>
            <a:ext cx="1872207" cy="194414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円弧 358"/>
          <p:cNvSpPr/>
          <p:nvPr/>
        </p:nvSpPr>
        <p:spPr>
          <a:xfrm rot="10800000" flipV="1">
            <a:off x="2204864" y="4572152"/>
            <a:ext cx="2448272" cy="1224136"/>
          </a:xfrm>
          <a:prstGeom prst="arc">
            <a:avLst>
              <a:gd name="adj1" fmla="val 12463212"/>
              <a:gd name="adj2" fmla="val 19957738"/>
            </a:avLst>
          </a:prstGeom>
          <a:ln>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60" name="グループ化 61"/>
          <p:cNvGrpSpPr/>
          <p:nvPr/>
        </p:nvGrpSpPr>
        <p:grpSpPr>
          <a:xfrm>
            <a:off x="4437112" y="4355976"/>
            <a:ext cx="907302" cy="648072"/>
            <a:chOff x="3535083" y="2924944"/>
            <a:chExt cx="705678" cy="504056"/>
          </a:xfrm>
        </p:grpSpPr>
        <p:sp>
          <p:nvSpPr>
            <p:cNvPr id="361" name="1 つの角を丸めた四角形 360"/>
            <p:cNvSpPr/>
            <p:nvPr/>
          </p:nvSpPr>
          <p:spPr>
            <a:xfrm>
              <a:off x="3759107" y="2924944"/>
              <a:ext cx="360040" cy="504056"/>
            </a:xfrm>
            <a:prstGeom prst="round1Rect">
              <a:avLst/>
            </a:prstGeom>
            <a:solidFill>
              <a:schemeClr val="accent1">
                <a:lumMod val="20000"/>
                <a:lumOff val="80000"/>
              </a:schemeClr>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effectLst>
                  <a:outerShdw blurRad="38100" dist="38100" dir="2700000" algn="tl">
                    <a:srgbClr val="000000">
                      <a:alpha val="43137"/>
                    </a:srgbClr>
                  </a:outerShdw>
                </a:effectLst>
              </a:endParaRPr>
            </a:p>
          </p:txBody>
        </p:sp>
        <p:sp>
          <p:nvSpPr>
            <p:cNvPr id="362" name="テキスト ボックス 361"/>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　　シート</a:t>
              </a:r>
              <a:r>
                <a:rPr kumimoji="1" lang="en-US" altLang="ja-JP" sz="800" dirty="0" smtClean="0">
                  <a:latin typeface="HGPｺﾞｼｯｸM" pitchFamily="50" charset="-128"/>
                  <a:ea typeface="HGPｺﾞｼｯｸM" pitchFamily="50" charset="-128"/>
                </a:rPr>
                <a:t>1</a:t>
              </a:r>
              <a:endParaRPr lang="en-US" altLang="ja-JP" sz="800" dirty="0" smtClean="0">
                <a:latin typeface="HGPｺﾞｼｯｸM" pitchFamily="50" charset="-128"/>
                <a:ea typeface="HGPｺﾞｼｯｸM" pitchFamily="50" charset="-128"/>
              </a:endParaRPr>
            </a:p>
            <a:p>
              <a:pPr algn="ctr"/>
              <a:r>
                <a:rPr kumimoji="1" lang="ja-JP" altLang="en-US" sz="800" dirty="0" smtClean="0">
                  <a:latin typeface="HGPｺﾞｼｯｸM" pitchFamily="50" charset="-128"/>
                  <a:ea typeface="HGPｺﾞｼｯｸM" pitchFamily="50" charset="-128"/>
                </a:rPr>
                <a:t>　　（目標）</a:t>
              </a:r>
              <a:endParaRPr kumimoji="1" lang="ja-JP" altLang="en-US" sz="800" dirty="0">
                <a:latin typeface="HGPｺﾞｼｯｸM" pitchFamily="50" charset="-128"/>
                <a:ea typeface="HGPｺﾞｼｯｸM" pitchFamily="50" charset="-128"/>
              </a:endParaRPr>
            </a:p>
          </p:txBody>
        </p:sp>
      </p:grpSp>
      <p:grpSp>
        <p:nvGrpSpPr>
          <p:cNvPr id="363" name="グループ化 64"/>
          <p:cNvGrpSpPr/>
          <p:nvPr/>
        </p:nvGrpSpPr>
        <p:grpSpPr>
          <a:xfrm>
            <a:off x="5013176" y="4355976"/>
            <a:ext cx="907301" cy="648072"/>
            <a:chOff x="3535083" y="2924944"/>
            <a:chExt cx="705678" cy="504056"/>
          </a:xfrm>
        </p:grpSpPr>
        <p:sp>
          <p:nvSpPr>
            <p:cNvPr id="364" name="1 つの角を丸めた四角形 363"/>
            <p:cNvSpPr/>
            <p:nvPr/>
          </p:nvSpPr>
          <p:spPr>
            <a:xfrm>
              <a:off x="3759108" y="2924944"/>
              <a:ext cx="360040" cy="504056"/>
            </a:xfrm>
            <a:prstGeom prst="round1Rect">
              <a:avLst/>
            </a:prstGeom>
            <a:solidFill>
              <a:schemeClr val="accent2">
                <a:lumMod val="20000"/>
                <a:lumOff val="80000"/>
              </a:schemeClr>
            </a:solidFill>
            <a:ln w="63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65" name="テキスト ボックス 364"/>
            <p:cNvSpPr txBox="1"/>
            <p:nvPr/>
          </p:nvSpPr>
          <p:spPr>
            <a:xfrm>
              <a:off x="3535083" y="2996952"/>
              <a:ext cx="705678"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　　シート</a:t>
              </a:r>
              <a:r>
                <a:rPr kumimoji="1" lang="en-US" altLang="ja-JP" sz="800" dirty="0" smtClean="0">
                  <a:latin typeface="HGPｺﾞｼｯｸM" pitchFamily="50" charset="-128"/>
                  <a:ea typeface="HGPｺﾞｼｯｸM" pitchFamily="50" charset="-128"/>
                </a:rPr>
                <a:t>2</a:t>
              </a:r>
            </a:p>
            <a:p>
              <a:pPr algn="ctr"/>
              <a:r>
                <a:rPr lang="ja-JP" altLang="en-US" sz="800" dirty="0" smtClean="0">
                  <a:latin typeface="HGPｺﾞｼｯｸM" pitchFamily="50" charset="-128"/>
                  <a:ea typeface="HGPｺﾞｼｯｸM" pitchFamily="50" charset="-128"/>
                </a:rPr>
                <a:t>　　（評価）</a:t>
              </a:r>
              <a:endParaRPr kumimoji="1" lang="ja-JP" altLang="en-US" sz="800" dirty="0">
                <a:latin typeface="HGPｺﾞｼｯｸM" pitchFamily="50" charset="-128"/>
                <a:ea typeface="HGPｺﾞｼｯｸM" pitchFamily="50" charset="-128"/>
              </a:endParaRPr>
            </a:p>
          </p:txBody>
        </p:sp>
      </p:grpSp>
      <p:grpSp>
        <p:nvGrpSpPr>
          <p:cNvPr id="366" name="グループ化 64"/>
          <p:cNvGrpSpPr/>
          <p:nvPr/>
        </p:nvGrpSpPr>
        <p:grpSpPr>
          <a:xfrm>
            <a:off x="5670837" y="4362799"/>
            <a:ext cx="885557" cy="648072"/>
            <a:chOff x="3551998" y="2924944"/>
            <a:chExt cx="688766" cy="504056"/>
          </a:xfrm>
        </p:grpSpPr>
        <p:sp>
          <p:nvSpPr>
            <p:cNvPr id="367" name="1 つの角を丸めた四角形 366"/>
            <p:cNvSpPr/>
            <p:nvPr/>
          </p:nvSpPr>
          <p:spPr>
            <a:xfrm>
              <a:off x="3707904" y="2924944"/>
              <a:ext cx="360040" cy="504056"/>
            </a:xfrm>
            <a:prstGeom prst="round1Rect">
              <a:avLst/>
            </a:prstGeom>
            <a:solidFill>
              <a:schemeClr val="accent3">
                <a:lumMod val="20000"/>
                <a:lumOff val="80000"/>
              </a:schemeClr>
            </a:solidFill>
            <a:ln w="6350">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68" name="テキスト ボックス 367"/>
            <p:cNvSpPr txBox="1"/>
            <p:nvPr/>
          </p:nvSpPr>
          <p:spPr>
            <a:xfrm>
              <a:off x="3551998" y="2996952"/>
              <a:ext cx="688766" cy="432048"/>
            </a:xfrm>
            <a:prstGeom prst="rect">
              <a:avLst/>
            </a:prstGeom>
            <a:noFill/>
            <a:ln>
              <a:noFill/>
              <a:prstDash val="dash"/>
            </a:ln>
          </p:spPr>
          <p:txBody>
            <a:bodyPr wrap="square" rtlCol="0">
              <a:noAutofit/>
            </a:bodyPr>
            <a:lstStyle/>
            <a:p>
              <a:pPr algn="ctr"/>
              <a:r>
                <a:rPr kumimoji="1" lang="ja-JP" altLang="en-US" sz="800" dirty="0" smtClean="0">
                  <a:latin typeface="HGPｺﾞｼｯｸM" pitchFamily="50" charset="-128"/>
                  <a:ea typeface="HGPｺﾞｼｯｸM" pitchFamily="50" charset="-128"/>
                </a:rPr>
                <a:t>シート</a:t>
              </a:r>
              <a:r>
                <a:rPr kumimoji="1" lang="en-US" altLang="ja-JP" sz="800" dirty="0" smtClean="0">
                  <a:latin typeface="HGPｺﾞｼｯｸM" pitchFamily="50" charset="-128"/>
                  <a:ea typeface="HGPｺﾞｼｯｸM" pitchFamily="50" charset="-128"/>
                </a:rPr>
                <a:t>3</a:t>
              </a:r>
            </a:p>
            <a:p>
              <a:pPr algn="ctr"/>
              <a:r>
                <a:rPr lang="ja-JP" altLang="en-US" sz="800" dirty="0" smtClean="0">
                  <a:latin typeface="HGPｺﾞｼｯｸM" pitchFamily="50" charset="-128"/>
                  <a:ea typeface="HGPｺﾞｼｯｸM" pitchFamily="50" charset="-128"/>
                </a:rPr>
                <a:t>（振り返り）</a:t>
              </a:r>
              <a:endParaRPr kumimoji="1" lang="en-US" altLang="ja-JP" sz="800" dirty="0" smtClean="0">
                <a:latin typeface="HGPｺﾞｼｯｸM" pitchFamily="50" charset="-128"/>
                <a:ea typeface="HGPｺﾞｼｯｸM" pitchFamily="50" charset="-128"/>
              </a:endParaRPr>
            </a:p>
          </p:txBody>
        </p:sp>
      </p:grpSp>
      <p:grpSp>
        <p:nvGrpSpPr>
          <p:cNvPr id="381" name="グループ化 277"/>
          <p:cNvGrpSpPr/>
          <p:nvPr/>
        </p:nvGrpSpPr>
        <p:grpSpPr>
          <a:xfrm>
            <a:off x="4797152" y="4788024"/>
            <a:ext cx="154171" cy="330696"/>
            <a:chOff x="5160169" y="5105400"/>
            <a:chExt cx="154171" cy="330696"/>
          </a:xfrm>
        </p:grpSpPr>
        <p:grpSp>
          <p:nvGrpSpPr>
            <p:cNvPr id="382"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84" name="円/楕円 383"/>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フローチャート : 抜出し 384"/>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円/楕円 385"/>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3" name="テキスト ボックス 382"/>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87" name="グループ化 283"/>
          <p:cNvGrpSpPr/>
          <p:nvPr/>
        </p:nvGrpSpPr>
        <p:grpSpPr>
          <a:xfrm>
            <a:off x="5015746" y="4788024"/>
            <a:ext cx="151225" cy="330696"/>
            <a:chOff x="5379139" y="5105400"/>
            <a:chExt cx="151225" cy="330696"/>
          </a:xfrm>
        </p:grpSpPr>
        <p:grpSp>
          <p:nvGrpSpPr>
            <p:cNvPr id="388" name="グループ化 105"/>
            <p:cNvGrpSpPr/>
            <p:nvPr/>
          </p:nvGrpSpPr>
          <p:grpSpPr>
            <a:xfrm>
              <a:off x="5379139" y="5148064"/>
              <a:ext cx="151225" cy="288032"/>
              <a:chOff x="3861048" y="3059832"/>
              <a:chExt cx="288032" cy="548604"/>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3500000" scaled="1"/>
              <a:tileRect/>
            </a:gradFill>
            <a:effectLst>
              <a:outerShdw blurRad="50800" dist="38100" dir="2700000" algn="tl" rotWithShape="0">
                <a:prstClr val="black">
                  <a:alpha val="40000"/>
                </a:prstClr>
              </a:outerShdw>
            </a:effectLst>
          </p:grpSpPr>
          <p:sp>
            <p:nvSpPr>
              <p:cNvPr id="390" name="円/楕円 389"/>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1" name="フローチャート : 抜出し 390"/>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2" name="円/楕円 391"/>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9" name="テキスト ボックス 388"/>
            <p:cNvSpPr txBox="1"/>
            <p:nvPr/>
          </p:nvSpPr>
          <p:spPr>
            <a:xfrm>
              <a:off x="53792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管</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393" name="グループ化 289"/>
          <p:cNvGrpSpPr/>
          <p:nvPr/>
        </p:nvGrpSpPr>
        <p:grpSpPr>
          <a:xfrm>
            <a:off x="5373216" y="4788024"/>
            <a:ext cx="154171" cy="330696"/>
            <a:chOff x="5160169" y="5105400"/>
            <a:chExt cx="154171" cy="330696"/>
          </a:xfrm>
        </p:grpSpPr>
        <p:grpSp>
          <p:nvGrpSpPr>
            <p:cNvPr id="394"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396" name="円/楕円 395"/>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フローチャート : 抜出し 396"/>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9" name="円/楕円 398"/>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5" name="テキスト ボックス 394"/>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grpSp>
        <p:nvGrpSpPr>
          <p:cNvPr id="400" name="グループ化 295"/>
          <p:cNvGrpSpPr/>
          <p:nvPr/>
        </p:nvGrpSpPr>
        <p:grpSpPr>
          <a:xfrm>
            <a:off x="6032421" y="4788024"/>
            <a:ext cx="154171" cy="330696"/>
            <a:chOff x="5160169" y="5105400"/>
            <a:chExt cx="154171" cy="330696"/>
          </a:xfrm>
        </p:grpSpPr>
        <p:grpSp>
          <p:nvGrpSpPr>
            <p:cNvPr id="401"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403" name="円/楕円 402"/>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4" name="フローチャート : 抜出し 403"/>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5" name="円/楕円 404"/>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2" name="テキスト ボックス 401"/>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sp>
        <p:nvSpPr>
          <p:cNvPr id="120" name="正方形/長方形 119"/>
          <p:cNvSpPr/>
          <p:nvPr/>
        </p:nvSpPr>
        <p:spPr>
          <a:xfrm>
            <a:off x="0" y="251520"/>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121" name="正方形/長方形 120"/>
          <p:cNvSpPr/>
          <p:nvPr/>
        </p:nvSpPr>
        <p:spPr>
          <a:xfrm>
            <a:off x="188640" y="251520"/>
            <a:ext cx="1800200"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rPr>
              <a:t>‐</a:t>
            </a:r>
            <a:r>
              <a:rPr lang="ja-JP" altLang="en-US" sz="1100" dirty="0" smtClean="0">
                <a:solidFill>
                  <a:schemeClr val="tx1"/>
                </a:solidFill>
              </a:rPr>
              <a:t>３　各シート活用の流れ　</a:t>
            </a:r>
          </a:p>
        </p:txBody>
      </p:sp>
      <p:cxnSp>
        <p:nvCxnSpPr>
          <p:cNvPr id="122" name="直線コネクタ 121"/>
          <p:cNvCxnSpPr/>
          <p:nvPr/>
        </p:nvCxnSpPr>
        <p:spPr>
          <a:xfrm>
            <a:off x="476672" y="467544"/>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角丸四角形 122"/>
          <p:cNvSpPr/>
          <p:nvPr/>
        </p:nvSpPr>
        <p:spPr>
          <a:xfrm>
            <a:off x="1700808" y="5544446"/>
            <a:ext cx="4176464" cy="486718"/>
          </a:xfrm>
          <a:prstGeom prst="roundRect">
            <a:avLst>
              <a:gd name="adj" fmla="val 14706"/>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p:cNvSpPr txBox="1"/>
          <p:nvPr/>
        </p:nvSpPr>
        <p:spPr>
          <a:xfrm>
            <a:off x="1772816" y="5578007"/>
            <a:ext cx="4104456" cy="415498"/>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メール送信先</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a:t>
            </a:r>
            <a:r>
              <a:rPr lang="en-US" altLang="ja-JP" sz="1050" dirty="0" smtClean="0">
                <a:latin typeface="HGPｺﾞｼｯｸM" pitchFamily="50" charset="-128"/>
                <a:ea typeface="HGPｺﾞｼｯｸM" pitchFamily="50" charset="-128"/>
              </a:rPr>
              <a:t>care@fine-osaka.jp</a:t>
            </a:r>
          </a:p>
          <a:p>
            <a:pPr marL="180975" indent="-180975"/>
            <a:r>
              <a:rPr lang="ja-JP" altLang="en-US" sz="1050" dirty="0" smtClean="0">
                <a:latin typeface="HGPｺﾞｼｯｸM" pitchFamily="50" charset="-128"/>
                <a:ea typeface="HGPｺﾞｼｯｸM" pitchFamily="50" charset="-128"/>
              </a:rPr>
              <a:t>件名　　　　　 </a:t>
            </a:r>
            <a:r>
              <a:rPr lang="en-US" altLang="ja-JP" sz="1050" dirty="0" smtClean="0">
                <a:latin typeface="HGPｺﾞｼｯｸM" pitchFamily="50" charset="-128"/>
                <a:ea typeface="HGPｺﾞｼｯｸM" pitchFamily="50" charset="-128"/>
              </a:rPr>
              <a:t>	</a:t>
            </a:r>
            <a:r>
              <a:rPr lang="ja-JP" altLang="en-US" sz="1050" dirty="0" smtClean="0">
                <a:latin typeface="HGPｺﾞｼｯｸM" pitchFamily="50" charset="-128"/>
                <a:ea typeface="HGPｺﾞｼｯｸM" pitchFamily="50" charset="-128"/>
              </a:rPr>
              <a:t>：　実務（再）研修  研修記録シートの提出</a:t>
            </a:r>
            <a:endParaRPr lang="en-US" altLang="ja-JP" sz="1050" dirty="0" smtClean="0">
              <a:latin typeface="HGPｺﾞｼｯｸM" pitchFamily="50" charset="-128"/>
              <a:ea typeface="HGPｺﾞｼｯｸM" pitchFamily="50" charset="-128"/>
            </a:endParaRPr>
          </a:p>
        </p:txBody>
      </p:sp>
      <p:sp>
        <p:nvSpPr>
          <p:cNvPr id="125" name="正方形/長方形 124"/>
          <p:cNvSpPr/>
          <p:nvPr/>
        </p:nvSpPr>
        <p:spPr>
          <a:xfrm>
            <a:off x="1700808" y="6084320"/>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本文中に必ず受講番号と受講者名をご記載下さい。</a:t>
            </a:r>
            <a:endParaRPr lang="en-US" altLang="ja-JP" sz="800" dirty="0" smtClean="0">
              <a:latin typeface="ＭＳ 明朝" pitchFamily="17" charset="-128"/>
              <a:ea typeface="ＭＳ 明朝" pitchFamily="17" charset="-128"/>
            </a:endParaRPr>
          </a:p>
        </p:txBody>
      </p:sp>
      <p:sp>
        <p:nvSpPr>
          <p:cNvPr id="126" name="正方形/長方形 125"/>
          <p:cNvSpPr/>
          <p:nvPr/>
        </p:nvSpPr>
        <p:spPr>
          <a:xfrm>
            <a:off x="1484784" y="4139952"/>
            <a:ext cx="3501008" cy="215444"/>
          </a:xfrm>
          <a:prstGeom prst="rect">
            <a:avLst/>
          </a:prstGeom>
        </p:spPr>
        <p:txBody>
          <a:bodyPr wrap="square">
            <a:spAutoFit/>
          </a:bodyPr>
          <a:lstStyle/>
          <a:p>
            <a:pPr marL="180975" indent="-180975"/>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記入箇所はシート１「受講後」、シート２「実践評価」の欄です。</a:t>
            </a:r>
            <a:endParaRPr lang="en-US" altLang="ja-JP" sz="800" dirty="0" smtClean="0">
              <a:latin typeface="ＭＳ 明朝" pitchFamily="17" charset="-128"/>
              <a:ea typeface="ＭＳ 明朝" pitchFamily="17" charset="-128"/>
            </a:endParaRPr>
          </a:p>
        </p:txBody>
      </p:sp>
      <p:grpSp>
        <p:nvGrpSpPr>
          <p:cNvPr id="2" name="グループ化 133"/>
          <p:cNvGrpSpPr/>
          <p:nvPr/>
        </p:nvGrpSpPr>
        <p:grpSpPr>
          <a:xfrm>
            <a:off x="683890" y="1763688"/>
            <a:ext cx="5633468" cy="415498"/>
            <a:chOff x="323850" y="1979712"/>
            <a:chExt cx="5633468" cy="415498"/>
          </a:xfrm>
        </p:grpSpPr>
        <p:grpSp>
          <p:nvGrpSpPr>
            <p:cNvPr id="3" name="グループ化 14"/>
            <p:cNvGrpSpPr/>
            <p:nvPr/>
          </p:nvGrpSpPr>
          <p:grpSpPr>
            <a:xfrm>
              <a:off x="323850" y="2051720"/>
              <a:ext cx="224830" cy="224830"/>
              <a:chOff x="764704" y="2627784"/>
              <a:chExt cx="432048" cy="432048"/>
            </a:xfrm>
          </p:grpSpPr>
          <p:sp>
            <p:nvSpPr>
              <p:cNvPr id="13" name="円/楕円 12"/>
              <p:cNvSpPr/>
              <p:nvPr/>
            </p:nvSpPr>
            <p:spPr>
              <a:xfrm>
                <a:off x="764704" y="2627784"/>
                <a:ext cx="432048"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64704" y="2627784"/>
                <a:ext cx="432048" cy="432048"/>
              </a:xfrm>
              <a:prstGeom prst="rect">
                <a:avLst/>
              </a:prstGeom>
              <a:noFill/>
            </p:spPr>
            <p:txBody>
              <a:bodyPr wrap="square" lIns="91440" tIns="45720" rIns="91440" bIns="45720" anchor="ctr" anchorCtr="0">
                <a:normAutofit fontScale="47500" lnSpcReduction="20000"/>
              </a:bodyPr>
              <a:lstStyle/>
              <a:p>
                <a:pPr algn="ctr"/>
                <a:r>
                  <a:rPr lang="en-US" altLang="ja-JP" sz="2000" dirty="0" smtClean="0">
                    <a:ln w="6350">
                      <a:solidFill>
                        <a:schemeClr val="bg1"/>
                      </a:solidFill>
                      <a:prstDash val="solid"/>
                    </a:ln>
                    <a:solidFill>
                      <a:schemeClr val="bg1"/>
                    </a:solidFill>
                    <a:latin typeface="HG創英角ｺﾞｼｯｸUB" pitchFamily="49" charset="-128"/>
                    <a:ea typeface="HG創英角ｺﾞｼｯｸUB" pitchFamily="49" charset="-128"/>
                  </a:rPr>
                  <a:t>1</a:t>
                </a:r>
                <a:endParaRPr lang="ja-JP" altLang="en-US" sz="2000" cap="none" spc="0" dirty="0">
                  <a:ln w="6350">
                    <a:solidFill>
                      <a:schemeClr val="bg1"/>
                    </a:solidFill>
                    <a:prstDash val="solid"/>
                  </a:ln>
                  <a:solidFill>
                    <a:schemeClr val="bg1"/>
                  </a:solidFill>
                  <a:latin typeface="HG創英角ｺﾞｼｯｸUB" pitchFamily="49" charset="-128"/>
                  <a:ea typeface="HG創英角ｺﾞｼｯｸUB" pitchFamily="49" charset="-128"/>
                </a:endParaRPr>
              </a:p>
            </p:txBody>
          </p:sp>
        </p:grpSp>
        <p:sp>
          <p:nvSpPr>
            <p:cNvPr id="16" name="テキスト ボックス 15"/>
            <p:cNvSpPr txBox="1"/>
            <p:nvPr/>
          </p:nvSpPr>
          <p:spPr>
            <a:xfrm>
              <a:off x="548680" y="1979712"/>
              <a:ext cx="5408638" cy="415498"/>
            </a:xfrm>
            <a:prstGeom prst="rect">
              <a:avLst/>
            </a:prstGeom>
            <a:noFill/>
            <a:ln>
              <a:noFill/>
            </a:ln>
          </p:spPr>
          <p:txBody>
            <a:bodyPr wrap="square" rtlCol="0">
              <a:spAutoFit/>
            </a:bodyPr>
            <a:lstStyle/>
            <a:p>
              <a:r>
                <a:rPr lang="ja-JP" altLang="en-US" sz="1050" dirty="0" smtClean="0"/>
                <a:t>研修終了後３ヶ月を目途に、シート１の「受講後（３ヶ月後程度）」とシート２の「実践評価」の欄を入力します。</a:t>
              </a:r>
              <a:endParaRPr lang="en-US" altLang="ja-JP" sz="1050" dirty="0" smtClean="0"/>
            </a:p>
          </p:txBody>
        </p:sp>
      </p:grpSp>
      <p:sp>
        <p:nvSpPr>
          <p:cNvPr id="128" name="正方形/長方形 127"/>
          <p:cNvSpPr/>
          <p:nvPr/>
        </p:nvSpPr>
        <p:spPr>
          <a:xfrm>
            <a:off x="0" y="8172400"/>
            <a:ext cx="233264" cy="23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129" name="正方形/長方形 128"/>
          <p:cNvSpPr/>
          <p:nvPr/>
        </p:nvSpPr>
        <p:spPr>
          <a:xfrm>
            <a:off x="188640" y="8172400"/>
            <a:ext cx="1800200" cy="233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問い合わせ先</a:t>
            </a:r>
          </a:p>
        </p:txBody>
      </p:sp>
      <p:cxnSp>
        <p:nvCxnSpPr>
          <p:cNvPr id="130" name="直線コネクタ 129"/>
          <p:cNvCxnSpPr/>
          <p:nvPr/>
        </p:nvCxnSpPr>
        <p:spPr>
          <a:xfrm>
            <a:off x="260648" y="8388424"/>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260648" y="8460432"/>
            <a:ext cx="6264696" cy="230832"/>
          </a:xfrm>
          <a:prstGeom prst="rect">
            <a:avLst/>
          </a:prstGeom>
          <a:noFill/>
        </p:spPr>
        <p:txBody>
          <a:bodyPr wrap="square" rtlCol="0">
            <a:spAutoFit/>
          </a:bodyPr>
          <a:lstStyle/>
          <a:p>
            <a:r>
              <a:rPr lang="ja-JP" altLang="en-US" sz="900" dirty="0" smtClean="0">
                <a:latin typeface="ＭＳ 明朝" pitchFamily="17" charset="-128"/>
                <a:ea typeface="ＭＳ 明朝" pitchFamily="17" charset="-128"/>
              </a:rPr>
              <a:t>（研修実施機関連絡先）</a:t>
            </a:r>
            <a:endParaRPr lang="en-US" altLang="ja-JP" sz="900" dirty="0" smtClean="0">
              <a:latin typeface="ＭＳ 明朝" pitchFamily="17" charset="-128"/>
              <a:ea typeface="ＭＳ 明朝" pitchFamily="17" charset="-128"/>
            </a:endParaRPr>
          </a:p>
        </p:txBody>
      </p:sp>
      <p:sp>
        <p:nvSpPr>
          <p:cNvPr id="132" name="正方形/長方形 131"/>
          <p:cNvSpPr/>
          <p:nvPr/>
        </p:nvSpPr>
        <p:spPr>
          <a:xfrm>
            <a:off x="980728" y="2340332"/>
            <a:ext cx="3429000" cy="215444"/>
          </a:xfrm>
          <a:prstGeom prst="rect">
            <a:avLst/>
          </a:prstGeom>
        </p:spPr>
        <p:txBody>
          <a:bodyPr>
            <a:spAutoFit/>
          </a:bodyPr>
          <a:lstStyle/>
          <a:p>
            <a:pPr marL="180975" indent="-180975"/>
            <a:r>
              <a:rPr lang="en-US" altLang="ja-JP" sz="800" dirty="0" smtClean="0">
                <a:latin typeface="ＭＳ 明朝" pitchFamily="17" charset="-128"/>
                <a:ea typeface="ＭＳ 明朝" pitchFamily="17" charset="-128"/>
              </a:rPr>
              <a:t>※E-mail</a:t>
            </a:r>
            <a:r>
              <a:rPr lang="ja-JP" altLang="en-US" sz="800" dirty="0" smtClean="0">
                <a:latin typeface="ＭＳ 明朝" pitchFamily="17" charset="-128"/>
                <a:ea typeface="ＭＳ 明朝" pitchFamily="17" charset="-128"/>
              </a:rPr>
              <a:t>で送信出来ない場合は郵送でご提出下さい。</a:t>
            </a:r>
            <a:endParaRPr lang="en-US" altLang="ja-JP" sz="800" dirty="0" smtClean="0">
              <a:latin typeface="ＭＳ 明朝" pitchFamily="17" charset="-128"/>
              <a:ea typeface="ＭＳ 明朝" pitchFamily="17" charset="-128"/>
            </a:endParaRPr>
          </a:p>
        </p:txBody>
      </p:sp>
      <p:sp>
        <p:nvSpPr>
          <p:cNvPr id="135" name="角丸四角形 134"/>
          <p:cNvSpPr/>
          <p:nvPr/>
        </p:nvSpPr>
        <p:spPr>
          <a:xfrm>
            <a:off x="1700808" y="8460432"/>
            <a:ext cx="4248472" cy="576064"/>
          </a:xfrm>
          <a:prstGeom prst="roundRect">
            <a:avLst>
              <a:gd name="adj" fmla="val 14706"/>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テキスト ボックス 135"/>
          <p:cNvSpPr txBox="1"/>
          <p:nvPr/>
        </p:nvSpPr>
        <p:spPr>
          <a:xfrm>
            <a:off x="1772816" y="8460432"/>
            <a:ext cx="4104456" cy="253916"/>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一般財団法人大阪府地域福祉推進財団  （ファイン財団）</a:t>
            </a:r>
            <a:endParaRPr lang="en-US" altLang="ja-JP" sz="1050" dirty="0" smtClean="0">
              <a:latin typeface="HGPｺﾞｼｯｸM" pitchFamily="50" charset="-128"/>
              <a:ea typeface="HGPｺﾞｼｯｸM" pitchFamily="50" charset="-128"/>
            </a:endParaRPr>
          </a:p>
        </p:txBody>
      </p:sp>
      <p:sp>
        <p:nvSpPr>
          <p:cNvPr id="137" name="テキスト ボックス 136"/>
          <p:cNvSpPr txBox="1"/>
          <p:nvPr/>
        </p:nvSpPr>
        <p:spPr>
          <a:xfrm>
            <a:off x="1772816" y="8748464"/>
            <a:ext cx="4104456" cy="253916"/>
          </a:xfrm>
          <a:prstGeom prst="rect">
            <a:avLst/>
          </a:prstGeom>
          <a:noFill/>
        </p:spPr>
        <p:txBody>
          <a:bodyPr wrap="square" rtlCol="0">
            <a:spAutoFit/>
          </a:bodyPr>
          <a:lstStyle/>
          <a:p>
            <a:pPr marL="180975" indent="-180975"/>
            <a:r>
              <a:rPr lang="ja-JP" altLang="en-US" sz="1050" dirty="0" smtClean="0">
                <a:latin typeface="HGPｺﾞｼｯｸM" pitchFamily="50" charset="-128"/>
                <a:ea typeface="HGPｺﾞｼｯｸM" pitchFamily="50" charset="-128"/>
              </a:rPr>
              <a:t>ケアマネ係　電話０６（６７６３）８０４４（土・日・祝日を除く　９時～１８時</a:t>
            </a:r>
            <a:r>
              <a:rPr lang="ja-JP" altLang="en-US" sz="1050" dirty="0">
                <a:latin typeface="HGPｺﾞｼｯｸM" pitchFamily="50" charset="-128"/>
                <a:ea typeface="HGPｺﾞｼｯｸM" pitchFamily="50" charset="-128"/>
              </a:rPr>
              <a:t>）</a:t>
            </a:r>
            <a:endParaRPr lang="en-US" altLang="ja-JP" sz="1050" dirty="0" smtClean="0">
              <a:latin typeface="HGPｺﾞｼｯｸM" pitchFamily="50" charset="-128"/>
              <a:ea typeface="HGPｺﾞｼｯｸM" pitchFamily="50" charset="-128"/>
            </a:endParaRPr>
          </a:p>
        </p:txBody>
      </p:sp>
      <p:grpSp>
        <p:nvGrpSpPr>
          <p:cNvPr id="158" name="グループ化 289"/>
          <p:cNvGrpSpPr/>
          <p:nvPr/>
        </p:nvGrpSpPr>
        <p:grpSpPr>
          <a:xfrm>
            <a:off x="6232234" y="1331864"/>
            <a:ext cx="154171" cy="330696"/>
            <a:chOff x="5160169" y="5105400"/>
            <a:chExt cx="154171" cy="330696"/>
          </a:xfrm>
        </p:grpSpPr>
        <p:grpSp>
          <p:nvGrpSpPr>
            <p:cNvPr id="159" name="グループ化 101"/>
            <p:cNvGrpSpPr/>
            <p:nvPr/>
          </p:nvGrpSpPr>
          <p:grpSpPr>
            <a:xfrm>
              <a:off x="5163115" y="5148064"/>
              <a:ext cx="151225" cy="288032"/>
              <a:chOff x="3861048" y="3059832"/>
              <a:chExt cx="288032" cy="54860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effectLst>
              <a:outerShdw blurRad="50800" dist="38100" dir="2700000" algn="tl" rotWithShape="0">
                <a:prstClr val="black">
                  <a:alpha val="40000"/>
                </a:prstClr>
              </a:outerShdw>
            </a:effectLst>
          </p:grpSpPr>
          <p:sp>
            <p:nvSpPr>
              <p:cNvPr id="164" name="円/楕円 163"/>
              <p:cNvSpPr/>
              <p:nvPr/>
            </p:nvSpPr>
            <p:spPr>
              <a:xfrm>
                <a:off x="3861048" y="3059832"/>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ローチャート : 抜出し 164"/>
              <p:cNvSpPr/>
              <p:nvPr/>
            </p:nvSpPr>
            <p:spPr>
              <a:xfrm>
                <a:off x="3861048" y="3114675"/>
                <a:ext cx="288032" cy="405765"/>
              </a:xfrm>
              <a:prstGeom prst="flowChartExtra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円/楕円 165"/>
              <p:cNvSpPr/>
              <p:nvPr/>
            </p:nvSpPr>
            <p:spPr>
              <a:xfrm>
                <a:off x="3861048" y="3444403"/>
                <a:ext cx="288032" cy="1640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3" name="テキスト ボックス 162"/>
            <p:cNvSpPr txBox="1"/>
            <p:nvPr/>
          </p:nvSpPr>
          <p:spPr>
            <a:xfrm>
              <a:off x="5160169" y="5105400"/>
              <a:ext cx="147637" cy="215444"/>
            </a:xfrm>
            <a:prstGeom prst="rect">
              <a:avLst/>
            </a:prstGeom>
            <a:noFill/>
          </p:spPr>
          <p:txBody>
            <a:bodyPr wrap="square" rtlCol="0">
              <a:spAutoFit/>
            </a:bodyPr>
            <a:lstStyle/>
            <a:p>
              <a:pPr marL="180975" indent="-180975" algn="ctr"/>
              <a:r>
                <a:rPr lang="ja-JP" altLang="en-US" sz="800" dirty="0" smtClean="0">
                  <a:solidFill>
                    <a:schemeClr val="bg1"/>
                  </a:solidFill>
                  <a:latin typeface="HGPｺﾞｼｯｸM" pitchFamily="50" charset="-128"/>
                  <a:ea typeface="HGPｺﾞｼｯｸM" pitchFamily="50" charset="-128"/>
                </a:rPr>
                <a:t>受</a:t>
              </a:r>
              <a:endParaRPr lang="en-US" altLang="ja-JP" sz="800" dirty="0" smtClean="0">
                <a:solidFill>
                  <a:schemeClr val="bg1"/>
                </a:solidFill>
                <a:latin typeface="HGPｺﾞｼｯｸM" pitchFamily="50" charset="-128"/>
                <a:ea typeface="HGPｺﾞｼｯｸM" pitchFamily="50" charset="-128"/>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noFill/>
        </a:ln>
      </a:spPr>
      <a:bodyPr wrap="square" rtlCol="0">
        <a:spAutoFit/>
      </a:bodyPr>
      <a:lstStyle>
        <a:defPPr>
          <a:defRPr sz="1050" dirty="0" smtClean="0">
            <a:latin typeface="+mj-ea"/>
            <a:ea typeface="+mj-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1443</TotalTime>
  <Words>885</Words>
  <Application>Microsoft Office PowerPoint</Application>
  <PresentationFormat>画面に合わせる (4:3)</PresentationFormat>
  <Paragraphs>183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FJ-USER</cp:lastModifiedBy>
  <cp:revision>94</cp:revision>
  <cp:lastPrinted>2015-11-20T08:54:31Z</cp:lastPrinted>
  <dcterms:modified xsi:type="dcterms:W3CDTF">2015-11-20T08:56:13Z</dcterms:modified>
</cp:coreProperties>
</file>